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71" r:id="rId3"/>
    <p:sldId id="258" r:id="rId4"/>
    <p:sldId id="311" r:id="rId5"/>
    <p:sldId id="290" r:id="rId6"/>
    <p:sldId id="324" r:id="rId7"/>
    <p:sldId id="312" r:id="rId8"/>
    <p:sldId id="313" r:id="rId9"/>
    <p:sldId id="328" r:id="rId10"/>
    <p:sldId id="327" r:id="rId11"/>
    <p:sldId id="322" r:id="rId12"/>
    <p:sldId id="326" r:id="rId13"/>
    <p:sldId id="325" r:id="rId14"/>
    <p:sldId id="323" r:id="rId15"/>
    <p:sldId id="321" r:id="rId16"/>
    <p:sldId id="309" r:id="rId17"/>
    <p:sldId id="307" r:id="rId18"/>
  </p:sldIdLst>
  <p:sldSz cx="9144000" cy="6858000" type="screen4x3"/>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ter Kipiani" initials="EK" lastIdx="1" clrIdx="0">
    <p:extLst>
      <p:ext uri="{19B8F6BF-5375-455C-9EA6-DF929625EA0E}">
        <p15:presenceInfo xmlns:p15="http://schemas.microsoft.com/office/powerpoint/2012/main" userId="S-1-5-21-452331062-1441480523-1217837558-260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8DD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19" autoAdjust="0"/>
    <p:restoredTop sz="89437" autoAdjust="0"/>
  </p:normalViewPr>
  <p:slideViewPr>
    <p:cSldViewPr snapToGrid="0">
      <p:cViewPr varScale="1">
        <p:scale>
          <a:sx n="113" d="100"/>
          <a:sy n="113" d="100"/>
        </p:scale>
        <p:origin x="156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User\Desktop\TAG%20presentation-4th\hep%20C%20by%20country%20income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8089660164444898E-2"/>
          <c:y val="0.12472462469523402"/>
          <c:w val="0.90439867832616461"/>
          <c:h val="0.72034181489272064"/>
        </c:manualLayout>
      </c:layout>
      <c:barChart>
        <c:barDir val="col"/>
        <c:grouping val="clustered"/>
        <c:varyColors val="0"/>
        <c:ser>
          <c:idx val="0"/>
          <c:order val="0"/>
          <c:tx>
            <c:strRef>
              <c:f>Sheet1!$A$22</c:f>
              <c:strCache>
                <c:ptCount val="1"/>
                <c:pt idx="0">
                  <c:v>2015</c:v>
                </c:pt>
              </c:strCache>
            </c:strRef>
          </c:tx>
          <c:spPr>
            <a:solidFill>
              <a:schemeClr val="accent1"/>
            </a:solidFill>
            <a:ln>
              <a:noFill/>
            </a:ln>
            <a:effectLst/>
          </c:spPr>
          <c:invertIfNegative val="0"/>
          <c:dLbls>
            <c:dLbl>
              <c:idx val="0"/>
              <c:layout>
                <c:manualLayout>
                  <c:x val="-6.3846762407763534E-3"/>
                  <c:y val="-1.3451024502047338E-2"/>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3.1441898867875157E-2"/>
                  <c:y val="3.3627561255118272E-3"/>
                </c:manualLayout>
              </c:layout>
              <c:tx>
                <c:rich>
                  <a:bodyPr/>
                  <a:lstStyle/>
                  <a:p>
                    <a:fld id="{6BE53086-2A9C-4588-9F1C-006414C8B4E4}" type="VALUE">
                      <a:rPr lang="en-US"/>
                      <a:pPr/>
                      <a:t>[VALUE]</a:t>
                    </a:fld>
                    <a:r>
                      <a:rPr lang="en-US"/>
                      <a:t> (62%)</a:t>
                    </a:r>
                  </a:p>
                </c:rich>
              </c:tx>
              <c:dLblPos val="outEnd"/>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2"/>
              <c:layout>
                <c:manualLayout>
                  <c:x val="-1.7686068113179736E-2"/>
                  <c:y val="0"/>
                </c:manualLayout>
              </c:layout>
              <c:tx>
                <c:rich>
                  <a:bodyPr/>
                  <a:lstStyle/>
                  <a:p>
                    <a:fld id="{50A57BB8-ABA2-45AE-AF4F-C9FD419BFE18}" type="VALUE">
                      <a:rPr lang="en-US"/>
                      <a:pPr/>
                      <a:t>[VALUE]</a:t>
                    </a:fld>
                    <a:r>
                      <a:rPr lang="en-US"/>
                      <a:t> (23%)</a:t>
                    </a:r>
                  </a:p>
                </c:rich>
              </c:tx>
              <c:dLblPos val="outEnd"/>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3"/>
              <c:layout>
                <c:manualLayout>
                  <c:x val="-2.3581424150906333E-2"/>
                  <c:y val="0"/>
                </c:manualLayout>
              </c:layout>
              <c:tx>
                <c:rich>
                  <a:bodyPr/>
                  <a:lstStyle/>
                  <a:p>
                    <a:fld id="{B3E851D4-433B-474B-891A-9250FC6BDC41}" type="VALUE">
                      <a:rPr lang="en-US"/>
                      <a:pPr/>
                      <a:t>[VALUE]</a:t>
                    </a:fld>
                    <a:r>
                      <a:rPr lang="en-US"/>
                      <a:t> (15%)</a:t>
                    </a:r>
                  </a:p>
                </c:rich>
              </c:tx>
              <c:dLblPos val="outEnd"/>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4"/>
              <c:layout>
                <c:manualLayout>
                  <c:x val="-1.1790712075453133E-2"/>
                  <c:y val="0"/>
                </c:manualLayout>
              </c:layout>
              <c:tx>
                <c:rich>
                  <a:bodyPr/>
                  <a:lstStyle/>
                  <a:p>
                    <a:fld id="{6B952633-3CF5-424A-A2AA-402A88F21221}" type="VALUE">
                      <a:rPr lang="en-US"/>
                      <a:pPr/>
                      <a:t>[VALUE]</a:t>
                    </a:fld>
                    <a:r>
                      <a:rPr lang="en-US"/>
                      <a:t> (25%)</a:t>
                    </a:r>
                  </a:p>
                </c:rich>
              </c:tx>
              <c:dLblPos val="outEnd"/>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5"/>
              <c:layout>
                <c:manualLayout>
                  <c:x val="-2.5546542830148438E-2"/>
                  <c:y val="-6.1649816783772917E-17"/>
                </c:manualLayout>
              </c:layout>
              <c:tx>
                <c:rich>
                  <a:bodyPr/>
                  <a:lstStyle/>
                  <a:p>
                    <a:fld id="{BCC8A97C-7FA4-4256-AAFE-0051EC000764}" type="VALUE">
                      <a:rPr lang="en-US"/>
                      <a:pPr/>
                      <a:t>[VALUE]</a:t>
                    </a:fld>
                    <a:r>
                      <a:rPr lang="en-US"/>
                      <a:t> (59%)</a:t>
                    </a:r>
                  </a:p>
                </c:rich>
              </c:tx>
              <c:dLblPos val="outEnd"/>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ka-G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Sheet1!$B$21:$G$21</c:f>
              <c:strCache>
                <c:ptCount val="6"/>
                <c:pt idx="0">
                  <c:v>Total</c:v>
                </c:pt>
                <c:pt idx="1">
                  <c:v>Paid</c:v>
                </c:pt>
                <c:pt idx="2">
                  <c:v>Non-remunerated</c:v>
                </c:pt>
                <c:pt idx="3">
                  <c:v>Family/Replacement</c:v>
                </c:pt>
                <c:pt idx="4">
                  <c:v>First Time</c:v>
                </c:pt>
                <c:pt idx="5">
                  <c:v>Repeat</c:v>
                </c:pt>
              </c:strCache>
            </c:strRef>
          </c:cat>
          <c:val>
            <c:numRef>
              <c:f>Sheet1!$B$22:$G$22</c:f>
              <c:numCache>
                <c:formatCode>General</c:formatCode>
                <c:ptCount val="6"/>
                <c:pt idx="0">
                  <c:v>68898</c:v>
                </c:pt>
                <c:pt idx="1">
                  <c:v>42665</c:v>
                </c:pt>
                <c:pt idx="2">
                  <c:v>16060</c:v>
                </c:pt>
                <c:pt idx="3">
                  <c:v>10170</c:v>
                </c:pt>
                <c:pt idx="4">
                  <c:v>17224</c:v>
                </c:pt>
                <c:pt idx="5">
                  <c:v>40491</c:v>
                </c:pt>
              </c:numCache>
            </c:numRef>
          </c:val>
        </c:ser>
        <c:ser>
          <c:idx val="1"/>
          <c:order val="1"/>
          <c:tx>
            <c:strRef>
              <c:f>Sheet1!$A$23</c:f>
              <c:strCache>
                <c:ptCount val="1"/>
                <c:pt idx="0">
                  <c:v>2016</c:v>
                </c:pt>
              </c:strCache>
            </c:strRef>
          </c:tx>
          <c:spPr>
            <a:solidFill>
              <a:schemeClr val="accent2"/>
            </a:solidFill>
            <a:ln>
              <a:noFill/>
            </a:ln>
            <a:effectLst/>
          </c:spPr>
          <c:invertIfNegative val="0"/>
          <c:dLbls>
            <c:dLbl>
              <c:idx val="1"/>
              <c:layout>
                <c:manualLayout>
                  <c:x val="-1.9651186792421903E-3"/>
                  <c:y val="-2.3539292878582811E-2"/>
                </c:manualLayout>
              </c:layout>
              <c:tx>
                <c:rich>
                  <a:bodyPr/>
                  <a:lstStyle/>
                  <a:p>
                    <a:fld id="{B70F7F3C-00AE-4AE6-A2F4-CCD1E5ED9F5E}" type="VALUE">
                      <a:rPr lang="en-US"/>
                      <a:pPr/>
                      <a:t>[VALUE]</a:t>
                    </a:fld>
                    <a:r>
                      <a:rPr lang="en-US"/>
                      <a:t> (58%)</a:t>
                    </a:r>
                  </a:p>
                </c:rich>
              </c:tx>
              <c:dLblPos val="outEnd"/>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2"/>
              <c:layout>
                <c:manualLayout>
                  <c:x val="-5.8953560377265684E-3"/>
                  <c:y val="-3.3627561255118274E-2"/>
                </c:manualLayout>
              </c:layout>
              <c:tx>
                <c:rich>
                  <a:bodyPr/>
                  <a:lstStyle/>
                  <a:p>
                    <a:fld id="{CE9D1826-9320-4156-A01D-C4A6D183C64C}" type="VALUE">
                      <a:rPr lang="en-US"/>
                      <a:pPr/>
                      <a:t>[VALUE]</a:t>
                    </a:fld>
                    <a:r>
                      <a:rPr lang="en-US"/>
                      <a:t> (26%)</a:t>
                    </a:r>
                  </a:p>
                </c:rich>
              </c:tx>
              <c:dLblPos val="outEnd"/>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3"/>
              <c:layout>
                <c:manualLayout>
                  <c:x val="5.8953560377264895E-3"/>
                  <c:y val="-4.0353073506142034E-2"/>
                </c:manualLayout>
              </c:layout>
              <c:tx>
                <c:rich>
                  <a:bodyPr/>
                  <a:lstStyle/>
                  <a:p>
                    <a:fld id="{A836468A-CF82-4A6B-8636-A7C849FCAA97}" type="VALUE">
                      <a:rPr lang="en-US"/>
                      <a:pPr/>
                      <a:t>[VALUE]</a:t>
                    </a:fld>
                    <a:r>
                      <a:rPr lang="en-US"/>
                      <a:t> (15%)</a:t>
                    </a:r>
                  </a:p>
                </c:rich>
              </c:tx>
              <c:dLblPos val="outEnd"/>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4"/>
              <c:layout>
                <c:manualLayout>
                  <c:x val="-3.9302373584845351E-3"/>
                  <c:y val="-3.3627561255118274E-2"/>
                </c:manualLayout>
              </c:layout>
              <c:tx>
                <c:rich>
                  <a:bodyPr/>
                  <a:lstStyle/>
                  <a:p>
                    <a:fld id="{4719364F-76C3-4318-9BE7-2627968267B6}" type="VALUE">
                      <a:rPr lang="en-US"/>
                      <a:pPr/>
                      <a:t>[VALUE]</a:t>
                    </a:fld>
                    <a:r>
                      <a:rPr lang="en-US"/>
                      <a:t> (23%)</a:t>
                    </a:r>
                  </a:p>
                </c:rich>
              </c:tx>
              <c:dLblPos val="outEnd"/>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5"/>
              <c:layout>
                <c:manualLayout>
                  <c:x val="-2.9476780188632992E-2"/>
                  <c:y val="-2.6902049004094652E-2"/>
                </c:manualLayout>
              </c:layout>
              <c:tx>
                <c:rich>
                  <a:bodyPr/>
                  <a:lstStyle/>
                  <a:p>
                    <a:fld id="{5EF58A3E-F82C-4992-B3E4-5E35902C18F0}" type="VALUE">
                      <a:rPr lang="en-US"/>
                      <a:pPr/>
                      <a:t>[VALUE]</a:t>
                    </a:fld>
                    <a:r>
                      <a:rPr lang="en-US"/>
                      <a:t> (76%)</a:t>
                    </a:r>
                  </a:p>
                </c:rich>
              </c:tx>
              <c:dLblPos val="outEnd"/>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ka-GE"/>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dk1">
                          <a:lumMod val="35000"/>
                          <a:lumOff val="65000"/>
                        </a:schemeClr>
                      </a:solidFill>
                      <a:round/>
                    </a:ln>
                    <a:effectLst/>
                  </c:spPr>
                </c15:leaderLines>
              </c:ext>
            </c:extLst>
          </c:dLbls>
          <c:cat>
            <c:strRef>
              <c:f>Sheet1!$B$21:$G$21</c:f>
              <c:strCache>
                <c:ptCount val="6"/>
                <c:pt idx="0">
                  <c:v>Total</c:v>
                </c:pt>
                <c:pt idx="1">
                  <c:v>Paid</c:v>
                </c:pt>
                <c:pt idx="2">
                  <c:v>Non-remunerated</c:v>
                </c:pt>
                <c:pt idx="3">
                  <c:v>Family/Replacement</c:v>
                </c:pt>
                <c:pt idx="4">
                  <c:v>First Time</c:v>
                </c:pt>
                <c:pt idx="5">
                  <c:v>Repeat</c:v>
                </c:pt>
              </c:strCache>
            </c:strRef>
          </c:cat>
          <c:val>
            <c:numRef>
              <c:f>Sheet1!$B$23:$G$23</c:f>
              <c:numCache>
                <c:formatCode>General</c:formatCode>
                <c:ptCount val="6"/>
                <c:pt idx="0">
                  <c:v>80655</c:v>
                </c:pt>
                <c:pt idx="1">
                  <c:v>47173</c:v>
                </c:pt>
                <c:pt idx="2">
                  <c:v>21097</c:v>
                </c:pt>
                <c:pt idx="3">
                  <c:v>12382</c:v>
                </c:pt>
                <c:pt idx="4">
                  <c:v>18381</c:v>
                </c:pt>
                <c:pt idx="5">
                  <c:v>61289</c:v>
                </c:pt>
              </c:numCache>
            </c:numRef>
          </c:val>
        </c:ser>
        <c:ser>
          <c:idx val="2"/>
          <c:order val="2"/>
          <c:tx>
            <c:strRef>
              <c:f>Sheet1!$A$24</c:f>
              <c:strCache>
                <c:ptCount val="1"/>
                <c:pt idx="0">
                  <c:v>2017</c:v>
                </c:pt>
              </c:strCache>
            </c:strRef>
          </c:tx>
          <c:spPr>
            <a:solidFill>
              <a:schemeClr val="accent3"/>
            </a:solidFill>
            <a:ln>
              <a:noFill/>
            </a:ln>
            <a:effectLst/>
          </c:spPr>
          <c:invertIfNegative val="0"/>
          <c:dLbls>
            <c:dLbl>
              <c:idx val="0"/>
              <c:layout>
                <c:manualLayout>
                  <c:x val="3.8308057444658192E-2"/>
                  <c:y val="3.3627561255118272E-3"/>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2.9476780188632801E-2"/>
                  <c:y val="3.3627561255118272E-3"/>
                </c:manualLayout>
              </c:layout>
              <c:tx>
                <c:rich>
                  <a:bodyPr/>
                  <a:lstStyle/>
                  <a:p>
                    <a:fld id="{3DE5E620-E0F4-47F5-9934-23D5C339EFF6}" type="VALUE">
                      <a:rPr lang="en-US"/>
                      <a:pPr/>
                      <a:t>[VALUE]</a:t>
                    </a:fld>
                    <a:r>
                      <a:rPr lang="en-US"/>
                      <a:t> (57%)</a:t>
                    </a:r>
                  </a:p>
                </c:rich>
              </c:tx>
              <c:dLblPos val="outEnd"/>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2"/>
              <c:layout>
                <c:manualLayout>
                  <c:x val="2.9476780188632836E-2"/>
                  <c:y val="0"/>
                </c:manualLayout>
              </c:layout>
              <c:tx>
                <c:rich>
                  <a:bodyPr/>
                  <a:lstStyle/>
                  <a:p>
                    <a:fld id="{883FECBF-F5D2-42B3-ABC9-79F547C2CAEF}" type="VALUE">
                      <a:rPr lang="en-US"/>
                      <a:pPr/>
                      <a:t>[VALUE]</a:t>
                    </a:fld>
                    <a:r>
                      <a:rPr lang="en-US"/>
                      <a:t> (28%</a:t>
                    </a:r>
                  </a:p>
                </c:rich>
              </c:tx>
              <c:dLblPos val="outEnd"/>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3"/>
              <c:layout>
                <c:manualLayout>
                  <c:x val="5.8953560377265684E-3"/>
                  <c:y val="0"/>
                </c:manualLayout>
              </c:layout>
              <c:tx>
                <c:rich>
                  <a:bodyPr/>
                  <a:lstStyle/>
                  <a:p>
                    <a:fld id="{801B25A6-E8B7-42AD-BD3D-30F4B745E9EB}" type="VALUE">
                      <a:rPr lang="en-US"/>
                      <a:pPr/>
                      <a:t>[VALUE]</a:t>
                    </a:fld>
                    <a:r>
                      <a:rPr lang="en-US"/>
                      <a:t> (14%)</a:t>
                    </a:r>
                  </a:p>
                </c:rich>
              </c:tx>
              <c:dLblPos val="outEnd"/>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4"/>
              <c:layout>
                <c:manualLayout>
                  <c:x val="1.7686068113179597E-2"/>
                  <c:y val="6.7255122510236657E-3"/>
                </c:manualLayout>
              </c:layout>
              <c:tx>
                <c:rich>
                  <a:bodyPr/>
                  <a:lstStyle/>
                  <a:p>
                    <a:fld id="{EEAEFEF9-12DC-468E-8E97-FD1B473DB4E3}" type="VALUE">
                      <a:rPr lang="en-US"/>
                      <a:pPr/>
                      <a:t>[VALUE]</a:t>
                    </a:fld>
                    <a:r>
                      <a:rPr lang="en-US"/>
                      <a:t> (23%)</a:t>
                    </a:r>
                  </a:p>
                </c:rich>
              </c:tx>
              <c:dLblPos val="outEnd"/>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5"/>
              <c:layout>
                <c:manualLayout>
                  <c:x val="1.101085656367398E-2"/>
                  <c:y val="-1.1791524355613385E-3"/>
                </c:manualLayout>
              </c:layout>
              <c:tx>
                <c:rich>
                  <a:bodyPr/>
                  <a:lstStyle/>
                  <a:p>
                    <a:fld id="{8F14A695-088D-4E70-9570-AE7B40D88803}" type="VALUE">
                      <a:rPr lang="en-US"/>
                      <a:pPr/>
                      <a:t>[VALUE]</a:t>
                    </a:fld>
                    <a:r>
                      <a:rPr lang="en-US"/>
                      <a:t> (76%)</a:t>
                    </a:r>
                  </a:p>
                </c:rich>
              </c:tx>
              <c:dLblPos val="outEnd"/>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ka-G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Sheet1!$B$21:$G$21</c:f>
              <c:strCache>
                <c:ptCount val="6"/>
                <c:pt idx="0">
                  <c:v>Total</c:v>
                </c:pt>
                <c:pt idx="1">
                  <c:v>Paid</c:v>
                </c:pt>
                <c:pt idx="2">
                  <c:v>Non-remunerated</c:v>
                </c:pt>
                <c:pt idx="3">
                  <c:v>Family/Replacement</c:v>
                </c:pt>
                <c:pt idx="4">
                  <c:v>First Time</c:v>
                </c:pt>
                <c:pt idx="5">
                  <c:v>Repeat</c:v>
                </c:pt>
              </c:strCache>
            </c:strRef>
          </c:cat>
          <c:val>
            <c:numRef>
              <c:f>Sheet1!$B$24:$G$24</c:f>
              <c:numCache>
                <c:formatCode>General</c:formatCode>
                <c:ptCount val="6"/>
                <c:pt idx="0">
                  <c:v>78156</c:v>
                </c:pt>
                <c:pt idx="1">
                  <c:v>44362</c:v>
                </c:pt>
                <c:pt idx="2">
                  <c:v>21574</c:v>
                </c:pt>
                <c:pt idx="3">
                  <c:v>11220</c:v>
                </c:pt>
                <c:pt idx="4">
                  <c:v>17783</c:v>
                </c:pt>
                <c:pt idx="5">
                  <c:v>59237</c:v>
                </c:pt>
              </c:numCache>
            </c:numRef>
          </c:val>
        </c:ser>
        <c:dLbls>
          <c:showLegendKey val="0"/>
          <c:showVal val="1"/>
          <c:showCatName val="0"/>
          <c:showSerName val="0"/>
          <c:showPercent val="0"/>
          <c:showBubbleSize val="0"/>
        </c:dLbls>
        <c:gapWidth val="267"/>
        <c:overlap val="-43"/>
        <c:axId val="4033776"/>
        <c:axId val="233545680"/>
      </c:barChart>
      <c:catAx>
        <c:axId val="4033776"/>
        <c:scaling>
          <c:orientation val="minMax"/>
        </c:scaling>
        <c:delete val="0"/>
        <c:axPos val="b"/>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900" b="0" i="0" u="none" strike="noStrike" kern="1200" cap="none" spc="0" normalizeH="0" baseline="0">
                <a:solidFill>
                  <a:schemeClr val="dk1">
                    <a:lumMod val="65000"/>
                    <a:lumOff val="35000"/>
                  </a:schemeClr>
                </a:solidFill>
                <a:latin typeface="+mn-lt"/>
                <a:ea typeface="+mn-ea"/>
                <a:cs typeface="+mn-cs"/>
              </a:defRPr>
            </a:pPr>
            <a:endParaRPr lang="ka-GE"/>
          </a:p>
        </c:txPr>
        <c:crossAx val="233545680"/>
        <c:crosses val="autoZero"/>
        <c:auto val="1"/>
        <c:lblAlgn val="ctr"/>
        <c:lblOffset val="100"/>
        <c:noMultiLvlLbl val="0"/>
      </c:catAx>
      <c:valAx>
        <c:axId val="233545680"/>
        <c:scaling>
          <c:orientation val="minMax"/>
        </c:scaling>
        <c:delete val="0"/>
        <c:axPos val="l"/>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ka-GE"/>
          </a:p>
        </c:txPr>
        <c:crossAx val="4033776"/>
        <c:crosses val="autoZero"/>
        <c:crossBetween val="between"/>
      </c:valAx>
      <c:spPr>
        <a:pattFill prst="ltDnDiag">
          <a:fgClr>
            <a:schemeClr val="dk1">
              <a:lumMod val="15000"/>
              <a:lumOff val="85000"/>
            </a:schemeClr>
          </a:fgClr>
          <a:bgClr>
            <a:schemeClr val="lt1"/>
          </a:bgClr>
        </a:patt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ka-GE"/>
        </a:p>
      </c:txPr>
    </c:legend>
    <c:plotVisOnly val="1"/>
    <c:dispBlanksAs val="gap"/>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ka-G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34"/>
    </mc:Choice>
    <mc:Fallback>
      <c:style val="34"/>
    </mc:Fallback>
  </mc:AlternateContent>
  <c:chart>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Sheet1!$B$1</c:f>
              <c:strCache>
                <c:ptCount val="1"/>
                <c:pt idx="0">
                  <c:v>HCV</c:v>
                </c:pt>
              </c:strCache>
            </c:strRef>
          </c:tx>
          <c:invertIfNegative val="0"/>
          <c:dLbls>
            <c:dLbl>
              <c:idx val="0"/>
              <c:layout>
                <c:manualLayout>
                  <c:x val="7.6157419900422477E-2"/>
                  <c:y val="8.409646313905296E-2"/>
                </c:manualLayout>
              </c:layout>
              <c:tx>
                <c:rich>
                  <a:bodyPr/>
                  <a:lstStyle/>
                  <a:p>
                    <a:r>
                      <a:rPr lang="en-US" dirty="0" smtClean="0"/>
                      <a:t>993, 1.5%</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7.9398161172780882E-2"/>
                  <c:y val="8.8522592777950486E-3"/>
                </c:manualLayout>
              </c:layout>
              <c:tx>
                <c:rich>
                  <a:bodyPr/>
                  <a:lstStyle/>
                  <a:p>
                    <a:r>
                      <a:rPr lang="en-US" dirty="0" smtClean="0"/>
                      <a:t>876, 1.1%</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1.7824076997971221E-2"/>
                  <c:y val="-1.7704518555590097E-2"/>
                </c:manualLayout>
              </c:layout>
              <c:tx>
                <c:rich>
                  <a:bodyPr/>
                  <a:lstStyle/>
                  <a:p>
                    <a:r>
                      <a:rPr lang="en-US" smtClean="0"/>
                      <a:t>660, 0.9%</a:t>
                    </a:r>
                    <a:endParaRPr lang="en-US"/>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Sheet1!$A$2:$A$4</c:f>
              <c:numCache>
                <c:formatCode>General</c:formatCode>
                <c:ptCount val="3"/>
                <c:pt idx="0">
                  <c:v>2015</c:v>
                </c:pt>
                <c:pt idx="1">
                  <c:v>2016</c:v>
                </c:pt>
                <c:pt idx="2">
                  <c:v>2017</c:v>
                </c:pt>
              </c:numCache>
            </c:numRef>
          </c:cat>
          <c:val>
            <c:numRef>
              <c:f>Sheet1!$B$2:$B$4</c:f>
              <c:numCache>
                <c:formatCode>General</c:formatCode>
                <c:ptCount val="3"/>
                <c:pt idx="0">
                  <c:v>993</c:v>
                </c:pt>
                <c:pt idx="1">
                  <c:v>876</c:v>
                </c:pt>
                <c:pt idx="2">
                  <c:v>660</c:v>
                </c:pt>
              </c:numCache>
            </c:numRef>
          </c:val>
        </c:ser>
        <c:ser>
          <c:idx val="1"/>
          <c:order val="1"/>
          <c:tx>
            <c:strRef>
              <c:f>Sheet1!$C$1</c:f>
              <c:strCache>
                <c:ptCount val="1"/>
                <c:pt idx="0">
                  <c:v>HBV</c:v>
                </c:pt>
              </c:strCache>
            </c:strRef>
          </c:tx>
          <c:invertIfNegative val="0"/>
          <c:dLbls>
            <c:dLbl>
              <c:idx val="0"/>
              <c:layout>
                <c:manualLayout>
                  <c:x val="3.7268524632121644E-2"/>
                  <c:y val="-1.7704518555590097E-2"/>
                </c:manualLayout>
              </c:layout>
              <c:tx>
                <c:rich>
                  <a:bodyPr/>
                  <a:lstStyle/>
                  <a:p>
                    <a:r>
                      <a:rPr lang="en-US" dirty="0" smtClean="0"/>
                      <a:t>657, 1.0%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3.888889526830084E-2"/>
                  <c:y val="-1.7704518555590097E-2"/>
                </c:manualLayout>
              </c:layout>
              <c:tx>
                <c:rich>
                  <a:bodyPr/>
                  <a:lstStyle/>
                  <a:p>
                    <a:r>
                      <a:rPr lang="en-US" dirty="0" smtClean="0"/>
                      <a:t>634, 0.8%</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5.8333342902451263E-2"/>
                  <c:y val="-4.4261296388975243E-3"/>
                </c:manualLayout>
              </c:layout>
              <c:tx>
                <c:rich>
                  <a:bodyPr/>
                  <a:lstStyle/>
                  <a:p>
                    <a:r>
                      <a:rPr lang="en-US" smtClean="0"/>
                      <a:t>546 0.7%</a:t>
                    </a:r>
                    <a:endParaRPr lang="en-US"/>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Sheet1!$A$2:$A$4</c:f>
              <c:numCache>
                <c:formatCode>General</c:formatCode>
                <c:ptCount val="3"/>
                <c:pt idx="0">
                  <c:v>2015</c:v>
                </c:pt>
                <c:pt idx="1">
                  <c:v>2016</c:v>
                </c:pt>
                <c:pt idx="2">
                  <c:v>2017</c:v>
                </c:pt>
              </c:numCache>
            </c:numRef>
          </c:cat>
          <c:val>
            <c:numRef>
              <c:f>Sheet1!$C$2:$C$4</c:f>
              <c:numCache>
                <c:formatCode>General</c:formatCode>
                <c:ptCount val="3"/>
                <c:pt idx="0">
                  <c:v>657</c:v>
                </c:pt>
                <c:pt idx="1">
                  <c:v>634</c:v>
                </c:pt>
                <c:pt idx="2">
                  <c:v>546</c:v>
                </c:pt>
              </c:numCache>
            </c:numRef>
          </c:val>
        </c:ser>
        <c:ser>
          <c:idx val="2"/>
          <c:order val="2"/>
          <c:tx>
            <c:strRef>
              <c:f>Sheet1!$D$1</c:f>
              <c:strCache>
                <c:ptCount val="1"/>
                <c:pt idx="0">
                  <c:v>Syphilis</c:v>
                </c:pt>
              </c:strCache>
            </c:strRef>
          </c:tx>
          <c:invertIfNegative val="0"/>
          <c:dLbls>
            <c:dLbl>
              <c:idx val="0"/>
              <c:layout>
                <c:manualLayout>
                  <c:x val="3.8888767680061775E-2"/>
                  <c:y val="-1.3278388916692573E-2"/>
                </c:manualLayout>
              </c:layout>
              <c:tx>
                <c:rich>
                  <a:bodyPr/>
                  <a:lstStyle/>
                  <a:p>
                    <a:r>
                      <a:rPr lang="en-US" dirty="0" smtClean="0"/>
                      <a:t>452, 0.7%</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3750007176838447E-2"/>
                  <c:y val="-4.4261296388975243E-3"/>
                </c:manualLayout>
              </c:layout>
              <c:tx>
                <c:rich>
                  <a:bodyPr/>
                  <a:lstStyle/>
                  <a:p>
                    <a:r>
                      <a:rPr lang="en-US" dirty="0" smtClean="0"/>
                      <a:t>352, 0.4%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6990748449196852E-2"/>
                  <c:y val="-1.7704518555590097E-2"/>
                </c:manualLayout>
              </c:layout>
              <c:tx>
                <c:rich>
                  <a:bodyPr/>
                  <a:lstStyle/>
                  <a:p>
                    <a:r>
                      <a:rPr lang="en-US" dirty="0" smtClean="0"/>
                      <a:t>313, 0.4%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Sheet1!$A$2:$A$4</c:f>
              <c:numCache>
                <c:formatCode>General</c:formatCode>
                <c:ptCount val="3"/>
                <c:pt idx="0">
                  <c:v>2015</c:v>
                </c:pt>
                <c:pt idx="1">
                  <c:v>2016</c:v>
                </c:pt>
                <c:pt idx="2">
                  <c:v>2017</c:v>
                </c:pt>
              </c:numCache>
            </c:numRef>
          </c:cat>
          <c:val>
            <c:numRef>
              <c:f>Sheet1!$D$2:$D$4</c:f>
              <c:numCache>
                <c:formatCode>General</c:formatCode>
                <c:ptCount val="3"/>
                <c:pt idx="0">
                  <c:v>452</c:v>
                </c:pt>
                <c:pt idx="1">
                  <c:v>352</c:v>
                </c:pt>
                <c:pt idx="2">
                  <c:v>313</c:v>
                </c:pt>
              </c:numCache>
            </c:numRef>
          </c:val>
        </c:ser>
        <c:ser>
          <c:idx val="3"/>
          <c:order val="3"/>
          <c:tx>
            <c:strRef>
              <c:f>Sheet1!$E$1</c:f>
              <c:strCache>
                <c:ptCount val="1"/>
                <c:pt idx="0">
                  <c:v>HIV</c:v>
                </c:pt>
              </c:strCache>
            </c:strRef>
          </c:tx>
          <c:invertIfNegative val="0"/>
          <c:dLbls>
            <c:dLbl>
              <c:idx val="0"/>
              <c:layout>
                <c:manualLayout>
                  <c:x val="3.4027783359763239E-2"/>
                  <c:y val="-2.213064819448762E-2"/>
                </c:manualLayout>
              </c:layout>
              <c:tx>
                <c:rich>
                  <a:bodyPr/>
                  <a:lstStyle/>
                  <a:p>
                    <a:r>
                      <a:rPr lang="en-US" dirty="0" smtClean="0"/>
                      <a:t>58, 0.1%</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3.5648153995942441E-2"/>
                  <c:y val="-1.7704518555590097E-2"/>
                </c:manualLayout>
              </c:layout>
              <c:tx>
                <c:rich>
                  <a:bodyPr/>
                  <a:lstStyle/>
                  <a:p>
                    <a:r>
                      <a:rPr lang="en-US" dirty="0" smtClean="0"/>
                      <a:t>85, 0.1%</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3.888889526830084E-2"/>
                  <c:y val="-1.3278388916692573E-2"/>
                </c:manualLayout>
              </c:layout>
              <c:tx>
                <c:rich>
                  <a:bodyPr/>
                  <a:lstStyle/>
                  <a:p>
                    <a:r>
                      <a:rPr lang="en-US" smtClean="0"/>
                      <a:t>68,</a:t>
                    </a:r>
                    <a:r>
                      <a:rPr lang="en-US" baseline="0" smtClean="0"/>
                      <a:t> 0.1%</a:t>
                    </a:r>
                    <a:endParaRPr lang="en-US"/>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Sheet1!$A$2:$A$4</c:f>
              <c:numCache>
                <c:formatCode>General</c:formatCode>
                <c:ptCount val="3"/>
                <c:pt idx="0">
                  <c:v>2015</c:v>
                </c:pt>
                <c:pt idx="1">
                  <c:v>2016</c:v>
                </c:pt>
                <c:pt idx="2">
                  <c:v>2017</c:v>
                </c:pt>
              </c:numCache>
            </c:numRef>
          </c:cat>
          <c:val>
            <c:numRef>
              <c:f>Sheet1!$E$2:$E$4</c:f>
              <c:numCache>
                <c:formatCode>General</c:formatCode>
                <c:ptCount val="3"/>
                <c:pt idx="0">
                  <c:v>58</c:v>
                </c:pt>
                <c:pt idx="1">
                  <c:v>85</c:v>
                </c:pt>
                <c:pt idx="2">
                  <c:v>68</c:v>
                </c:pt>
              </c:numCache>
            </c:numRef>
          </c:val>
        </c:ser>
        <c:ser>
          <c:idx val="4"/>
          <c:order val="4"/>
          <c:tx>
            <c:strRef>
              <c:f>Sheet1!$F$1</c:f>
              <c:strCache>
                <c:ptCount val="1"/>
                <c:pt idx="0">
                  <c:v>Column1</c:v>
                </c:pt>
              </c:strCache>
            </c:strRef>
          </c:tx>
          <c:invertIfNegative val="0"/>
          <c:cat>
            <c:numRef>
              <c:f>Sheet1!$A$2:$A$4</c:f>
              <c:numCache>
                <c:formatCode>General</c:formatCode>
                <c:ptCount val="3"/>
                <c:pt idx="0">
                  <c:v>2015</c:v>
                </c:pt>
                <c:pt idx="1">
                  <c:v>2016</c:v>
                </c:pt>
                <c:pt idx="2">
                  <c:v>2017</c:v>
                </c:pt>
              </c:numCache>
            </c:numRef>
          </c:cat>
          <c:val>
            <c:numRef>
              <c:f>Sheet1!$F$2:$F$4</c:f>
              <c:numCache>
                <c:formatCode>General</c:formatCode>
                <c:ptCount val="3"/>
              </c:numCache>
            </c:numRef>
          </c:val>
        </c:ser>
        <c:dLbls>
          <c:showLegendKey val="0"/>
          <c:showVal val="0"/>
          <c:showCatName val="0"/>
          <c:showSerName val="0"/>
          <c:showPercent val="0"/>
          <c:showBubbleSize val="0"/>
        </c:dLbls>
        <c:gapWidth val="300"/>
        <c:shape val="cylinder"/>
        <c:axId val="233550160"/>
        <c:axId val="233550720"/>
        <c:axId val="0"/>
      </c:bar3DChart>
      <c:catAx>
        <c:axId val="233550160"/>
        <c:scaling>
          <c:orientation val="minMax"/>
        </c:scaling>
        <c:delete val="0"/>
        <c:axPos val="b"/>
        <c:numFmt formatCode="General" sourceLinked="1"/>
        <c:majorTickMark val="none"/>
        <c:minorTickMark val="none"/>
        <c:tickLblPos val="nextTo"/>
        <c:crossAx val="233550720"/>
        <c:crosses val="autoZero"/>
        <c:auto val="1"/>
        <c:lblAlgn val="ctr"/>
        <c:lblOffset val="100"/>
        <c:noMultiLvlLbl val="0"/>
      </c:catAx>
      <c:valAx>
        <c:axId val="233550720"/>
        <c:scaling>
          <c:orientation val="minMax"/>
        </c:scaling>
        <c:delete val="0"/>
        <c:axPos val="l"/>
        <c:majorGridlines/>
        <c:minorGridlines/>
        <c:numFmt formatCode="General" sourceLinked="1"/>
        <c:majorTickMark val="out"/>
        <c:minorTickMark val="none"/>
        <c:tickLblPos val="nextTo"/>
        <c:crossAx val="233550160"/>
        <c:crosses val="autoZero"/>
        <c:crossBetween val="between"/>
      </c:valAx>
    </c:plotArea>
    <c:legend>
      <c:legendPos val="r"/>
      <c:layout/>
      <c:overlay val="0"/>
    </c:legend>
    <c:plotVisOnly val="1"/>
    <c:dispBlanksAs val="gap"/>
    <c:showDLblsOverMax val="0"/>
  </c:chart>
  <c:txPr>
    <a:bodyPr/>
    <a:lstStyle/>
    <a:p>
      <a:pPr>
        <a:defRPr sz="1200">
          <a:solidFill>
            <a:schemeClr val="accent5">
              <a:lumMod val="50000"/>
            </a:schemeClr>
          </a:solidFill>
          <a:latin typeface="Sylfaen" pitchFamily="18" charset="0"/>
        </a:defRPr>
      </a:pPr>
      <a:endParaRPr lang="ka-GE"/>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8">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8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1600"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E341213-DF42-452A-931B-0EDE20875DB5}" type="doc">
      <dgm:prSet loTypeId="urn:microsoft.com/office/officeart/2008/layout/SquareAccentList" loCatId="list" qsTypeId="urn:microsoft.com/office/officeart/2005/8/quickstyle/simple1" qsCatId="simple" csTypeId="urn:microsoft.com/office/officeart/2005/8/colors/colorful2" csCatId="colorful" phldr="1"/>
      <dgm:spPr/>
      <dgm:t>
        <a:bodyPr/>
        <a:lstStyle/>
        <a:p>
          <a:endParaRPr lang="ka-GE"/>
        </a:p>
      </dgm:t>
    </dgm:pt>
    <dgm:pt modelId="{BAA46B42-402A-46DD-A573-4278A9ACDC0B}">
      <dgm:prSet phldrT="[Text]" custT="1"/>
      <dgm:spPr/>
      <dgm:t>
        <a:bodyPr/>
        <a:lstStyle/>
        <a:p>
          <a:r>
            <a:rPr lang="en-US" sz="1400" dirty="0" smtClean="0">
              <a:solidFill>
                <a:srgbClr val="002060"/>
              </a:solidFill>
              <a:latin typeface="Sylfaen" panose="010A0502050306030303" pitchFamily="18" charset="0"/>
              <a:cs typeface="Calibri" pitchFamily="34" charset="0"/>
            </a:rPr>
            <a:t>Harmonization of National blood regulations with EU Directives and standards by the end of 2018</a:t>
          </a:r>
          <a:endParaRPr lang="ka-GE" sz="1400" dirty="0">
            <a:solidFill>
              <a:schemeClr val="accent1">
                <a:lumMod val="50000"/>
              </a:schemeClr>
            </a:solidFill>
            <a:latin typeface="Sylfaen" pitchFamily="18" charset="0"/>
          </a:endParaRPr>
        </a:p>
      </dgm:t>
    </dgm:pt>
    <dgm:pt modelId="{6C4BD276-0015-497C-9452-048FFB02AD40}" type="parTrans" cxnId="{978C5B55-CC2C-4848-811B-A454BA24CB8D}">
      <dgm:prSet/>
      <dgm:spPr/>
      <dgm:t>
        <a:bodyPr/>
        <a:lstStyle/>
        <a:p>
          <a:endParaRPr lang="ka-GE"/>
        </a:p>
      </dgm:t>
    </dgm:pt>
    <dgm:pt modelId="{4BFD9322-3680-4479-9963-E605E199487E}" type="sibTrans" cxnId="{978C5B55-CC2C-4848-811B-A454BA24CB8D}">
      <dgm:prSet/>
      <dgm:spPr/>
      <dgm:t>
        <a:bodyPr/>
        <a:lstStyle/>
        <a:p>
          <a:endParaRPr lang="ka-GE"/>
        </a:p>
      </dgm:t>
    </dgm:pt>
    <dgm:pt modelId="{B1EE65F6-DF9C-4F86-9B36-BC04FF366B47}">
      <dgm:prSet phldrT="[Text]" custT="1"/>
      <dgm:spPr/>
      <dgm:t>
        <a:bodyPr/>
        <a:lstStyle/>
        <a:p>
          <a:r>
            <a:rPr lang="en-US" sz="1400" dirty="0" smtClean="0">
              <a:solidFill>
                <a:srgbClr val="002060"/>
              </a:solidFill>
              <a:latin typeface="Sylfaen" panose="010A0502050306030303" pitchFamily="18" charset="0"/>
              <a:cs typeface="Calibri" pitchFamily="34" charset="0"/>
            </a:rPr>
            <a:t>Establishment of the centralized TTI testing capacity by the end of 2020</a:t>
          </a:r>
        </a:p>
      </dgm:t>
    </dgm:pt>
    <dgm:pt modelId="{E6BDC337-8F61-4CE4-9C64-D01102D2CC62}" type="parTrans" cxnId="{95AAD37C-9D94-405B-AABF-858603FE9A84}">
      <dgm:prSet/>
      <dgm:spPr/>
      <dgm:t>
        <a:bodyPr/>
        <a:lstStyle/>
        <a:p>
          <a:endParaRPr lang="ka-GE"/>
        </a:p>
      </dgm:t>
    </dgm:pt>
    <dgm:pt modelId="{0D163173-CBE1-474E-BE9F-6BEC3C62BFE7}" type="sibTrans" cxnId="{95AAD37C-9D94-405B-AABF-858603FE9A84}">
      <dgm:prSet/>
      <dgm:spPr/>
      <dgm:t>
        <a:bodyPr/>
        <a:lstStyle/>
        <a:p>
          <a:endParaRPr lang="ka-GE"/>
        </a:p>
      </dgm:t>
    </dgm:pt>
    <dgm:pt modelId="{0D4F1F17-3E59-4698-A2C9-27D0D1481EE1}">
      <dgm:prSet phldrT="[Text]" custT="1"/>
      <dgm:spPr/>
      <dgm:t>
        <a:bodyPr/>
        <a:lstStyle/>
        <a:p>
          <a:r>
            <a:rPr lang="en-US" sz="1400" dirty="0" smtClean="0">
              <a:solidFill>
                <a:srgbClr val="002060"/>
              </a:solidFill>
              <a:latin typeface="Sylfaen" panose="010A0502050306030303" pitchFamily="18" charset="0"/>
              <a:cs typeface="Calibri" pitchFamily="34" charset="0"/>
            </a:rPr>
            <a:t>Standardization of donor selection and blood testing processes in 2018</a:t>
          </a:r>
          <a:r>
            <a:rPr lang="en-US" sz="1400" dirty="0" smtClean="0">
              <a:solidFill>
                <a:schemeClr val="accent1">
                  <a:lumMod val="50000"/>
                </a:schemeClr>
              </a:solidFill>
              <a:latin typeface="Sylfaen" pitchFamily="18" charset="0"/>
            </a:rPr>
            <a:t> </a:t>
          </a:r>
          <a:endParaRPr lang="ka-GE" sz="1400" dirty="0">
            <a:solidFill>
              <a:schemeClr val="accent1">
                <a:lumMod val="50000"/>
              </a:schemeClr>
            </a:solidFill>
            <a:latin typeface="Sylfaen" pitchFamily="18" charset="0"/>
          </a:endParaRPr>
        </a:p>
      </dgm:t>
    </dgm:pt>
    <dgm:pt modelId="{25BB6D7F-DA5E-4B1A-B798-4BA963C840C6}" type="parTrans" cxnId="{DD201EA8-F7FB-4F22-941A-BF190BBBC66F}">
      <dgm:prSet/>
      <dgm:spPr/>
      <dgm:t>
        <a:bodyPr/>
        <a:lstStyle/>
        <a:p>
          <a:endParaRPr lang="ka-GE"/>
        </a:p>
      </dgm:t>
    </dgm:pt>
    <dgm:pt modelId="{AE11E667-830D-46C4-A4F9-02F847020A67}" type="sibTrans" cxnId="{DD201EA8-F7FB-4F22-941A-BF190BBBC66F}">
      <dgm:prSet/>
      <dgm:spPr/>
      <dgm:t>
        <a:bodyPr/>
        <a:lstStyle/>
        <a:p>
          <a:endParaRPr lang="ka-GE"/>
        </a:p>
      </dgm:t>
    </dgm:pt>
    <dgm:pt modelId="{BFA4AC4A-3D24-453C-B920-12E6D369D3B1}">
      <dgm:prSet phldrT="[Text]" custT="1"/>
      <dgm:spPr/>
      <dgm:t>
        <a:bodyPr/>
        <a:lstStyle/>
        <a:p>
          <a:pPr algn="ctr"/>
          <a:r>
            <a:rPr lang="en-US" sz="2800" dirty="0" smtClean="0">
              <a:solidFill>
                <a:schemeClr val="accent1">
                  <a:lumMod val="50000"/>
                </a:schemeClr>
              </a:solidFill>
              <a:latin typeface="Sylfaen" pitchFamily="18" charset="0"/>
            </a:rPr>
            <a:t>Obligations Under Association Agreement</a:t>
          </a:r>
          <a:endParaRPr lang="ka-GE" sz="2800" dirty="0">
            <a:solidFill>
              <a:schemeClr val="accent1">
                <a:lumMod val="50000"/>
              </a:schemeClr>
            </a:solidFill>
            <a:latin typeface="Sylfaen" pitchFamily="18" charset="0"/>
          </a:endParaRPr>
        </a:p>
      </dgm:t>
    </dgm:pt>
    <dgm:pt modelId="{CAE06945-C3C8-4333-9243-F1F1C280086B}" type="parTrans" cxnId="{E8FEC1B3-8311-432C-BFF1-FC3A03C1CF6B}">
      <dgm:prSet/>
      <dgm:spPr/>
      <dgm:t>
        <a:bodyPr/>
        <a:lstStyle/>
        <a:p>
          <a:endParaRPr lang="ka-GE"/>
        </a:p>
      </dgm:t>
    </dgm:pt>
    <dgm:pt modelId="{44BDF23B-E92F-42CF-A57C-A30B6433ED94}" type="sibTrans" cxnId="{E8FEC1B3-8311-432C-BFF1-FC3A03C1CF6B}">
      <dgm:prSet/>
      <dgm:spPr/>
      <dgm:t>
        <a:bodyPr/>
        <a:lstStyle/>
        <a:p>
          <a:endParaRPr lang="ka-GE"/>
        </a:p>
      </dgm:t>
    </dgm:pt>
    <dgm:pt modelId="{2AFD5DE8-EFA5-47F3-8C58-BBBFD52DB52B}">
      <dgm:prSet phldrT="[Text]" custT="1"/>
      <dgm:spPr/>
      <dgm:t>
        <a:bodyPr/>
        <a:lstStyle/>
        <a:p>
          <a:pPr algn="l"/>
          <a:r>
            <a:rPr lang="ka-GE" sz="1400" dirty="0" smtClean="0">
              <a:solidFill>
                <a:schemeClr val="accent1">
                  <a:lumMod val="50000"/>
                </a:schemeClr>
              </a:solidFill>
              <a:latin typeface="Sylfaen" panose="010A0502050306030303" pitchFamily="18" charset="0"/>
            </a:rPr>
            <a:t>D</a:t>
          </a:r>
          <a:r>
            <a:rPr lang="en-US" sz="1400" dirty="0" smtClean="0">
              <a:solidFill>
                <a:schemeClr val="accent1">
                  <a:lumMod val="50000"/>
                </a:schemeClr>
              </a:solidFill>
              <a:latin typeface="Sylfaen" panose="010A0502050306030303" pitchFamily="18" charset="0"/>
            </a:rPr>
            <a:t>irective  </a:t>
          </a:r>
          <a:r>
            <a:rPr lang="ka-GE" sz="1400" dirty="0" smtClean="0">
              <a:solidFill>
                <a:schemeClr val="accent1">
                  <a:lumMod val="50000"/>
                </a:schemeClr>
              </a:solidFill>
              <a:latin typeface="Sylfaen" panose="010A0502050306030303" pitchFamily="18" charset="0"/>
            </a:rPr>
            <a:t>2002/98/EC </a:t>
          </a:r>
          <a:r>
            <a:rPr lang="en-US" sz="1400" dirty="0" smtClean="0">
              <a:solidFill>
                <a:schemeClr val="accent1">
                  <a:lumMod val="50000"/>
                </a:schemeClr>
              </a:solidFill>
              <a:latin typeface="Sylfaen" panose="010A0502050306030303" pitchFamily="18" charset="0"/>
            </a:rPr>
            <a:t>of the European Parliament and of the Council of </a:t>
          </a:r>
          <a:r>
            <a:rPr lang="ka-GE" sz="1400" dirty="0" smtClean="0">
              <a:solidFill>
                <a:schemeClr val="accent1">
                  <a:lumMod val="50000"/>
                </a:schemeClr>
              </a:solidFill>
              <a:latin typeface="Sylfaen" panose="010A0502050306030303" pitchFamily="18" charset="0"/>
            </a:rPr>
            <a:t>27 January 2003</a:t>
          </a:r>
          <a:endParaRPr lang="ka-GE" sz="1400" dirty="0"/>
        </a:p>
      </dgm:t>
    </dgm:pt>
    <dgm:pt modelId="{C1961093-C388-4F47-A0E0-A83C05C2C14F}" type="parTrans" cxnId="{5BEBE96D-C971-46CF-839E-79C52D6CD204}">
      <dgm:prSet/>
      <dgm:spPr/>
      <dgm:t>
        <a:bodyPr/>
        <a:lstStyle/>
        <a:p>
          <a:endParaRPr lang="ka-GE"/>
        </a:p>
      </dgm:t>
    </dgm:pt>
    <dgm:pt modelId="{F0E23CF6-57E3-4FC9-812B-4EC30F995F47}" type="sibTrans" cxnId="{5BEBE96D-C971-46CF-839E-79C52D6CD204}">
      <dgm:prSet/>
      <dgm:spPr/>
      <dgm:t>
        <a:bodyPr/>
        <a:lstStyle/>
        <a:p>
          <a:endParaRPr lang="ka-GE"/>
        </a:p>
      </dgm:t>
    </dgm:pt>
    <dgm:pt modelId="{1DE1A6E4-2F35-45E6-8DFB-AD6C1240BE3E}">
      <dgm:prSet phldrT="[Text]" custT="1"/>
      <dgm:spPr/>
      <dgm:t>
        <a:bodyPr/>
        <a:lstStyle/>
        <a:p>
          <a:endParaRPr lang="ka-GE" sz="1400" dirty="0" smtClean="0">
            <a:solidFill>
              <a:schemeClr val="accent1">
                <a:lumMod val="50000"/>
              </a:schemeClr>
            </a:solidFill>
            <a:latin typeface="Sylfaen" panose="010A0502050306030303" pitchFamily="18" charset="0"/>
          </a:endParaRPr>
        </a:p>
        <a:p>
          <a:r>
            <a:rPr lang="en-US" sz="1400" dirty="0" smtClean="0">
              <a:solidFill>
                <a:schemeClr val="accent1">
                  <a:lumMod val="50000"/>
                </a:schemeClr>
              </a:solidFill>
              <a:latin typeface="Sylfaen" panose="010A0502050306030303" pitchFamily="18" charset="0"/>
            </a:rPr>
            <a:t>Commission Directive</a:t>
          </a:r>
          <a:r>
            <a:rPr lang="ka-GE" sz="1400" dirty="0" smtClean="0">
              <a:solidFill>
                <a:schemeClr val="accent1">
                  <a:lumMod val="50000"/>
                </a:schemeClr>
              </a:solidFill>
              <a:latin typeface="Sylfaen" panose="010A0502050306030303" pitchFamily="18" charset="0"/>
            </a:rPr>
            <a:t> 2004/33/EC of 22 March 2004</a:t>
          </a:r>
          <a:r>
            <a:rPr lang="en-US" sz="1400" dirty="0" smtClean="0">
              <a:solidFill>
                <a:schemeClr val="accent1">
                  <a:lumMod val="50000"/>
                </a:schemeClr>
              </a:solidFill>
              <a:latin typeface="Sylfaen" panose="010A0502050306030303" pitchFamily="18" charset="0"/>
            </a:rPr>
            <a:t> - </a:t>
          </a:r>
          <a:r>
            <a:rPr lang="ka-GE" sz="1400" dirty="0" smtClean="0">
              <a:solidFill>
                <a:schemeClr val="accent1">
                  <a:lumMod val="50000"/>
                </a:schemeClr>
              </a:solidFill>
              <a:latin typeface="Sylfaen" panose="010A0502050306030303" pitchFamily="18" charset="0"/>
            </a:rPr>
            <a:t>implementing Directive 2002/98/EC of the</a:t>
          </a:r>
          <a:r>
            <a:rPr lang="en-US" sz="1400" dirty="0" smtClean="0">
              <a:solidFill>
                <a:schemeClr val="accent1">
                  <a:lumMod val="50000"/>
                </a:schemeClr>
              </a:solidFill>
              <a:latin typeface="Sylfaen" panose="010A0502050306030303" pitchFamily="18" charset="0"/>
            </a:rPr>
            <a:t> </a:t>
          </a:r>
          <a:r>
            <a:rPr lang="ka-GE" sz="1400" dirty="0" smtClean="0">
              <a:solidFill>
                <a:schemeClr val="accent1">
                  <a:lumMod val="50000"/>
                </a:schemeClr>
              </a:solidFill>
              <a:latin typeface="Sylfaen" panose="010A0502050306030303" pitchFamily="18" charset="0"/>
            </a:rPr>
            <a:t>European Parliament and of the Council</a:t>
          </a:r>
          <a:endParaRPr lang="ka-GE" sz="1400" dirty="0"/>
        </a:p>
      </dgm:t>
    </dgm:pt>
    <dgm:pt modelId="{6BF304D1-3EF4-46A7-B7D9-2067C5E111C1}" type="parTrans" cxnId="{067308BC-74A6-49A4-9C71-780269FE7551}">
      <dgm:prSet/>
      <dgm:spPr/>
      <dgm:t>
        <a:bodyPr/>
        <a:lstStyle/>
        <a:p>
          <a:endParaRPr lang="ka-GE"/>
        </a:p>
      </dgm:t>
    </dgm:pt>
    <dgm:pt modelId="{26D6230E-CA76-402C-B7E0-DD76F029B726}" type="sibTrans" cxnId="{067308BC-74A6-49A4-9C71-780269FE7551}">
      <dgm:prSet/>
      <dgm:spPr/>
      <dgm:t>
        <a:bodyPr/>
        <a:lstStyle/>
        <a:p>
          <a:endParaRPr lang="ka-GE"/>
        </a:p>
      </dgm:t>
    </dgm:pt>
    <dgm:pt modelId="{D98AE779-1214-4FD7-B14E-78D36943634E}">
      <dgm:prSet/>
      <dgm:spPr/>
      <dgm:t>
        <a:bodyPr/>
        <a:lstStyle/>
        <a:p>
          <a:endParaRPr lang="ka-GE" dirty="0"/>
        </a:p>
      </dgm:t>
    </dgm:pt>
    <dgm:pt modelId="{D37BBC89-0951-47F9-9794-F600C1547C58}" type="parTrans" cxnId="{E0DEA848-2204-490B-8AE7-21CEDE065359}">
      <dgm:prSet/>
      <dgm:spPr/>
      <dgm:t>
        <a:bodyPr/>
        <a:lstStyle/>
        <a:p>
          <a:endParaRPr lang="ka-GE"/>
        </a:p>
      </dgm:t>
    </dgm:pt>
    <dgm:pt modelId="{8F359B31-5ED8-407F-BADC-26D303B451FA}" type="sibTrans" cxnId="{E0DEA848-2204-490B-8AE7-21CEDE065359}">
      <dgm:prSet/>
      <dgm:spPr/>
      <dgm:t>
        <a:bodyPr/>
        <a:lstStyle/>
        <a:p>
          <a:endParaRPr lang="ka-GE"/>
        </a:p>
      </dgm:t>
    </dgm:pt>
    <dgm:pt modelId="{1FFD1503-8AA8-4474-BC95-69FBA51B263E}">
      <dgm:prSet/>
      <dgm:spPr/>
      <dgm:t>
        <a:bodyPr/>
        <a:lstStyle/>
        <a:p>
          <a:endParaRPr lang="ka-GE" dirty="0"/>
        </a:p>
      </dgm:t>
    </dgm:pt>
    <dgm:pt modelId="{B5552E2B-1514-4C23-B808-5CAAB563B6C5}" type="parTrans" cxnId="{BB1A629E-D41C-4091-8DC6-7265FC31D3D6}">
      <dgm:prSet/>
      <dgm:spPr/>
      <dgm:t>
        <a:bodyPr/>
        <a:lstStyle/>
        <a:p>
          <a:endParaRPr lang="ka-GE"/>
        </a:p>
      </dgm:t>
    </dgm:pt>
    <dgm:pt modelId="{17CB8409-8444-4598-9CB1-9F56220335F6}" type="sibTrans" cxnId="{BB1A629E-D41C-4091-8DC6-7265FC31D3D6}">
      <dgm:prSet/>
      <dgm:spPr/>
      <dgm:t>
        <a:bodyPr/>
        <a:lstStyle/>
        <a:p>
          <a:endParaRPr lang="ka-GE"/>
        </a:p>
      </dgm:t>
    </dgm:pt>
    <dgm:pt modelId="{8BF06EBA-4C73-487B-8D46-D5BE53F02CB7}">
      <dgm:prSet phldrT="[Text]" custT="1"/>
      <dgm:spPr/>
      <dgm:t>
        <a:bodyPr/>
        <a:lstStyle/>
        <a:p>
          <a:pPr algn="ctr"/>
          <a:r>
            <a:rPr lang="en-US" sz="2800" dirty="0" smtClean="0">
              <a:solidFill>
                <a:schemeClr val="accent1">
                  <a:lumMod val="50000"/>
                </a:schemeClr>
              </a:solidFill>
              <a:latin typeface="Sylfaen" pitchFamily="18" charset="0"/>
            </a:rPr>
            <a:t>Obligations Under Safe Blood Strategy</a:t>
          </a:r>
          <a:endParaRPr lang="ka-GE" sz="2800" dirty="0"/>
        </a:p>
      </dgm:t>
    </dgm:pt>
    <dgm:pt modelId="{ACBE9AB5-48F9-4ACF-A248-FBA12F4180CD}" type="sibTrans" cxnId="{055590AE-8553-4438-A3F8-454A3B809C0F}">
      <dgm:prSet/>
      <dgm:spPr/>
      <dgm:t>
        <a:bodyPr/>
        <a:lstStyle/>
        <a:p>
          <a:endParaRPr lang="ka-GE"/>
        </a:p>
      </dgm:t>
    </dgm:pt>
    <dgm:pt modelId="{25F02E56-AC52-4051-AA39-7386FDC2CF8A}" type="parTrans" cxnId="{055590AE-8553-4438-A3F8-454A3B809C0F}">
      <dgm:prSet/>
      <dgm:spPr/>
      <dgm:t>
        <a:bodyPr/>
        <a:lstStyle/>
        <a:p>
          <a:endParaRPr lang="ka-GE"/>
        </a:p>
      </dgm:t>
    </dgm:pt>
    <dgm:pt modelId="{0EB2D509-CBEF-4A9B-87BE-6EAE5C218061}">
      <dgm:prSet phldrT="[Text]" custT="1"/>
      <dgm:spPr/>
      <dgm:t>
        <a:bodyPr/>
        <a:lstStyle/>
        <a:p>
          <a:r>
            <a:rPr lang="en-US" sz="1400" dirty="0" smtClean="0">
              <a:solidFill>
                <a:schemeClr val="accent1">
                  <a:lumMod val="50000"/>
                </a:schemeClr>
              </a:solidFill>
              <a:latin typeface="Sylfaen" panose="010A0502050306030303" pitchFamily="18" charset="0"/>
            </a:rPr>
            <a:t>Commission Directive </a:t>
          </a:r>
          <a:r>
            <a:rPr lang="ka-GE" sz="1400" dirty="0" smtClean="0">
              <a:solidFill>
                <a:schemeClr val="accent1">
                  <a:lumMod val="50000"/>
                </a:schemeClr>
              </a:solidFill>
              <a:latin typeface="Sylfaen" panose="010A0502050306030303" pitchFamily="18" charset="0"/>
            </a:rPr>
            <a:t>2005/61/EC of 30 September 2005</a:t>
          </a:r>
          <a:r>
            <a:rPr lang="en-US" sz="1400" dirty="0" smtClean="0">
              <a:solidFill>
                <a:schemeClr val="accent1">
                  <a:lumMod val="50000"/>
                </a:schemeClr>
              </a:solidFill>
              <a:latin typeface="Sylfaen" panose="010A0502050306030303" pitchFamily="18" charset="0"/>
            </a:rPr>
            <a:t> - </a:t>
          </a:r>
          <a:r>
            <a:rPr lang="ka-GE" sz="1400" dirty="0" smtClean="0">
              <a:solidFill>
                <a:schemeClr val="accent1">
                  <a:lumMod val="50000"/>
                </a:schemeClr>
              </a:solidFill>
              <a:latin typeface="Sylfaen" panose="010A0502050306030303" pitchFamily="18" charset="0"/>
            </a:rPr>
            <a:t>implementing Directive 2002/98/EC of the European Parliament and of the Council </a:t>
          </a:r>
          <a:endParaRPr lang="ka-GE" sz="1400" dirty="0">
            <a:solidFill>
              <a:schemeClr val="accent1">
                <a:lumMod val="50000"/>
              </a:schemeClr>
            </a:solidFill>
            <a:latin typeface="Sylfaen" pitchFamily="18" charset="0"/>
          </a:endParaRPr>
        </a:p>
      </dgm:t>
    </dgm:pt>
    <dgm:pt modelId="{D52898A5-8590-42A0-AFA4-9E06448879E0}" type="sibTrans" cxnId="{671E4EA7-436D-4DDA-AB20-D87F8E6FB453}">
      <dgm:prSet/>
      <dgm:spPr/>
      <dgm:t>
        <a:bodyPr/>
        <a:lstStyle/>
        <a:p>
          <a:endParaRPr lang="ka-GE"/>
        </a:p>
      </dgm:t>
    </dgm:pt>
    <dgm:pt modelId="{9772424B-A1B0-4774-A57F-5747453DFAF5}" type="parTrans" cxnId="{671E4EA7-436D-4DDA-AB20-D87F8E6FB453}">
      <dgm:prSet/>
      <dgm:spPr/>
      <dgm:t>
        <a:bodyPr/>
        <a:lstStyle/>
        <a:p>
          <a:endParaRPr lang="ka-GE"/>
        </a:p>
      </dgm:t>
    </dgm:pt>
    <dgm:pt modelId="{F6021B30-F168-495B-9539-AC0EF2AE32C9}" type="pres">
      <dgm:prSet presAssocID="{5E341213-DF42-452A-931B-0EDE20875DB5}" presName="layout" presStyleCnt="0">
        <dgm:presLayoutVars>
          <dgm:chMax/>
          <dgm:chPref/>
          <dgm:dir/>
          <dgm:resizeHandles/>
        </dgm:presLayoutVars>
      </dgm:prSet>
      <dgm:spPr/>
      <dgm:t>
        <a:bodyPr/>
        <a:lstStyle/>
        <a:p>
          <a:endParaRPr lang="en-US"/>
        </a:p>
      </dgm:t>
    </dgm:pt>
    <dgm:pt modelId="{C050121E-4B30-484E-8D8E-005E3B32F5A6}" type="pres">
      <dgm:prSet presAssocID="{8BF06EBA-4C73-487B-8D46-D5BE53F02CB7}" presName="root" presStyleCnt="0">
        <dgm:presLayoutVars>
          <dgm:chMax/>
          <dgm:chPref/>
        </dgm:presLayoutVars>
      </dgm:prSet>
      <dgm:spPr/>
    </dgm:pt>
    <dgm:pt modelId="{1A1339B8-D758-48AE-A72A-16B867DA0E44}" type="pres">
      <dgm:prSet presAssocID="{8BF06EBA-4C73-487B-8D46-D5BE53F02CB7}" presName="rootComposite" presStyleCnt="0">
        <dgm:presLayoutVars/>
      </dgm:prSet>
      <dgm:spPr/>
    </dgm:pt>
    <dgm:pt modelId="{43A3ABA7-45FD-4491-A585-B3F2C3802746}" type="pres">
      <dgm:prSet presAssocID="{8BF06EBA-4C73-487B-8D46-D5BE53F02CB7}" presName="ParentAccent" presStyleLbl="alignNode1" presStyleIdx="0" presStyleCnt="2" custScaleY="252043" custLinFactY="71453" custLinFactNeighborX="568" custLinFactNeighborY="100000"/>
      <dgm:spPr/>
    </dgm:pt>
    <dgm:pt modelId="{6A35958F-8850-4605-9AA1-4F1F5616EE44}" type="pres">
      <dgm:prSet presAssocID="{8BF06EBA-4C73-487B-8D46-D5BE53F02CB7}" presName="ParentSmallAccent" presStyleLbl="fgAcc1" presStyleIdx="0" presStyleCnt="2" custLinFactY="99186" custLinFactNeighborX="65743" custLinFactNeighborY="100000"/>
      <dgm:spPr>
        <a:solidFill>
          <a:schemeClr val="accent2">
            <a:alpha val="90000"/>
          </a:schemeClr>
        </a:solidFill>
      </dgm:spPr>
      <dgm:t>
        <a:bodyPr/>
        <a:lstStyle/>
        <a:p>
          <a:endParaRPr lang="en-US"/>
        </a:p>
      </dgm:t>
    </dgm:pt>
    <dgm:pt modelId="{EB9B6E25-517E-4DCE-8039-313C156593B4}" type="pres">
      <dgm:prSet presAssocID="{8BF06EBA-4C73-487B-8D46-D5BE53F02CB7}" presName="Parent" presStyleLbl="revTx" presStyleIdx="0" presStyleCnt="10" custLinFactNeighborX="631" custLinFactNeighborY="25515">
        <dgm:presLayoutVars>
          <dgm:chMax/>
          <dgm:chPref val="4"/>
          <dgm:bulletEnabled val="1"/>
        </dgm:presLayoutVars>
      </dgm:prSet>
      <dgm:spPr/>
      <dgm:t>
        <a:bodyPr/>
        <a:lstStyle/>
        <a:p>
          <a:endParaRPr lang="en-US"/>
        </a:p>
      </dgm:t>
    </dgm:pt>
    <dgm:pt modelId="{F5DDAFD0-EB36-4A29-BE67-36D8526F2579}" type="pres">
      <dgm:prSet presAssocID="{8BF06EBA-4C73-487B-8D46-D5BE53F02CB7}" presName="childShape" presStyleCnt="0">
        <dgm:presLayoutVars>
          <dgm:chMax val="0"/>
          <dgm:chPref val="0"/>
        </dgm:presLayoutVars>
      </dgm:prSet>
      <dgm:spPr/>
    </dgm:pt>
    <dgm:pt modelId="{1A12EBE5-F086-4228-973C-3E178619B670}" type="pres">
      <dgm:prSet presAssocID="{BAA46B42-402A-46DD-A573-4278A9ACDC0B}" presName="childComposite" presStyleCnt="0">
        <dgm:presLayoutVars>
          <dgm:chMax val="0"/>
          <dgm:chPref val="0"/>
        </dgm:presLayoutVars>
      </dgm:prSet>
      <dgm:spPr/>
    </dgm:pt>
    <dgm:pt modelId="{3142CFB4-EE31-4303-AD4D-338BD10F077A}" type="pres">
      <dgm:prSet presAssocID="{BAA46B42-402A-46DD-A573-4278A9ACDC0B}" presName="ChildAccent" presStyleLbl="solidFgAcc1" presStyleIdx="0" presStyleCnt="8" custLinFactY="93353" custLinFactNeighborX="-589" custLinFactNeighborY="100000"/>
      <dgm:spPr>
        <a:solidFill>
          <a:schemeClr val="accent2">
            <a:lumMod val="60000"/>
            <a:lumOff val="40000"/>
          </a:schemeClr>
        </a:solidFill>
      </dgm:spPr>
      <dgm:t>
        <a:bodyPr/>
        <a:lstStyle/>
        <a:p>
          <a:endParaRPr lang="en-US"/>
        </a:p>
      </dgm:t>
    </dgm:pt>
    <dgm:pt modelId="{8E531EEF-6101-41F5-BE14-BD188B6D9B57}" type="pres">
      <dgm:prSet presAssocID="{BAA46B42-402A-46DD-A573-4278A9ACDC0B}" presName="Child" presStyleLbl="revTx" presStyleIdx="1" presStyleCnt="10" custLinFactNeighborX="332" custLinFactNeighborY="99416">
        <dgm:presLayoutVars>
          <dgm:chMax val="0"/>
          <dgm:chPref val="0"/>
          <dgm:bulletEnabled val="1"/>
        </dgm:presLayoutVars>
      </dgm:prSet>
      <dgm:spPr/>
      <dgm:t>
        <a:bodyPr/>
        <a:lstStyle/>
        <a:p>
          <a:endParaRPr lang="en-US"/>
        </a:p>
      </dgm:t>
    </dgm:pt>
    <dgm:pt modelId="{27FCE575-7032-4593-ADF6-7B728628F3F0}" type="pres">
      <dgm:prSet presAssocID="{B1EE65F6-DF9C-4F86-9B36-BC04FF366B47}" presName="childComposite" presStyleCnt="0">
        <dgm:presLayoutVars>
          <dgm:chMax val="0"/>
          <dgm:chPref val="0"/>
        </dgm:presLayoutVars>
      </dgm:prSet>
      <dgm:spPr/>
    </dgm:pt>
    <dgm:pt modelId="{9DBFFF20-F04D-4D28-BD84-9070BA7973F9}" type="pres">
      <dgm:prSet presAssocID="{B1EE65F6-DF9C-4F86-9B36-BC04FF366B47}" presName="ChildAccent" presStyleLbl="solidFgAcc1" presStyleIdx="1" presStyleCnt="8" custLinFactY="72861" custLinFactNeighborX="-9707" custLinFactNeighborY="100000"/>
      <dgm:spPr>
        <a:solidFill>
          <a:schemeClr val="accent2">
            <a:lumMod val="60000"/>
            <a:lumOff val="40000"/>
          </a:schemeClr>
        </a:solidFill>
      </dgm:spPr>
      <dgm:t>
        <a:bodyPr/>
        <a:lstStyle/>
        <a:p>
          <a:endParaRPr lang="en-US"/>
        </a:p>
      </dgm:t>
    </dgm:pt>
    <dgm:pt modelId="{D850909C-2684-42E2-AE66-5BC7E571D405}" type="pres">
      <dgm:prSet presAssocID="{B1EE65F6-DF9C-4F86-9B36-BC04FF366B47}" presName="Child" presStyleLbl="revTx" presStyleIdx="2" presStyleCnt="10" custLinFactNeighborX="1125" custLinFactNeighborY="87068">
        <dgm:presLayoutVars>
          <dgm:chMax val="0"/>
          <dgm:chPref val="0"/>
          <dgm:bulletEnabled val="1"/>
        </dgm:presLayoutVars>
      </dgm:prSet>
      <dgm:spPr/>
      <dgm:t>
        <a:bodyPr/>
        <a:lstStyle/>
        <a:p>
          <a:endParaRPr lang="en-US"/>
        </a:p>
      </dgm:t>
    </dgm:pt>
    <dgm:pt modelId="{8ADB455C-0DAB-4D6C-BB23-C4C02BFEDAE6}" type="pres">
      <dgm:prSet presAssocID="{0D4F1F17-3E59-4698-A2C9-27D0D1481EE1}" presName="childComposite" presStyleCnt="0">
        <dgm:presLayoutVars>
          <dgm:chMax val="0"/>
          <dgm:chPref val="0"/>
        </dgm:presLayoutVars>
      </dgm:prSet>
      <dgm:spPr/>
    </dgm:pt>
    <dgm:pt modelId="{AF337F3D-1689-4DEC-A739-C8C9488B74CD}" type="pres">
      <dgm:prSet presAssocID="{0D4F1F17-3E59-4698-A2C9-27D0D1481EE1}" presName="ChildAccent" presStyleLbl="solidFgAcc1" presStyleIdx="2" presStyleCnt="8" custLinFactY="58667" custLinFactNeighborX="-9176" custLinFactNeighborY="100000"/>
      <dgm:spPr>
        <a:solidFill>
          <a:schemeClr val="accent2">
            <a:lumMod val="60000"/>
            <a:lumOff val="40000"/>
          </a:schemeClr>
        </a:solidFill>
      </dgm:spPr>
      <dgm:t>
        <a:bodyPr/>
        <a:lstStyle/>
        <a:p>
          <a:endParaRPr lang="en-US"/>
        </a:p>
      </dgm:t>
    </dgm:pt>
    <dgm:pt modelId="{A8C1A072-7640-4A07-B30C-346C32361CF2}" type="pres">
      <dgm:prSet presAssocID="{0D4F1F17-3E59-4698-A2C9-27D0D1481EE1}" presName="Child" presStyleLbl="revTx" presStyleIdx="3" presStyleCnt="10" custLinFactNeighborX="252" custLinFactNeighborY="75203">
        <dgm:presLayoutVars>
          <dgm:chMax val="0"/>
          <dgm:chPref val="0"/>
          <dgm:bulletEnabled val="1"/>
        </dgm:presLayoutVars>
      </dgm:prSet>
      <dgm:spPr/>
      <dgm:t>
        <a:bodyPr/>
        <a:lstStyle/>
        <a:p>
          <a:endParaRPr lang="en-US"/>
        </a:p>
      </dgm:t>
    </dgm:pt>
    <dgm:pt modelId="{D26C13A9-D55D-406C-ACAC-4E2566657E19}" type="pres">
      <dgm:prSet presAssocID="{1FFD1503-8AA8-4474-BC95-69FBA51B263E}" presName="childComposite" presStyleCnt="0">
        <dgm:presLayoutVars>
          <dgm:chMax val="0"/>
          <dgm:chPref val="0"/>
        </dgm:presLayoutVars>
      </dgm:prSet>
      <dgm:spPr/>
    </dgm:pt>
    <dgm:pt modelId="{A297F50E-5B94-4C3A-904E-4CDC774D2123}" type="pres">
      <dgm:prSet presAssocID="{1FFD1503-8AA8-4474-BC95-69FBA51B263E}" presName="ChildAccent" presStyleLbl="solidFgAcc1" presStyleIdx="3" presStyleCnt="8" custLinFactY="36362" custLinFactNeighborX="3998" custLinFactNeighborY="100000"/>
      <dgm:spPr>
        <a:solidFill>
          <a:schemeClr val="accent2">
            <a:lumMod val="60000"/>
            <a:lumOff val="40000"/>
          </a:schemeClr>
        </a:solidFill>
      </dgm:spPr>
      <dgm:t>
        <a:bodyPr/>
        <a:lstStyle/>
        <a:p>
          <a:endParaRPr lang="en-US"/>
        </a:p>
      </dgm:t>
    </dgm:pt>
    <dgm:pt modelId="{CFD36208-013F-4EE3-8745-62C1E3E08B55}" type="pres">
      <dgm:prSet presAssocID="{1FFD1503-8AA8-4474-BC95-69FBA51B263E}" presName="Child" presStyleLbl="revTx" presStyleIdx="4" presStyleCnt="10" custLinFactNeighborX="664" custLinFactNeighborY="7216">
        <dgm:presLayoutVars>
          <dgm:chMax val="0"/>
          <dgm:chPref val="0"/>
          <dgm:bulletEnabled val="1"/>
        </dgm:presLayoutVars>
      </dgm:prSet>
      <dgm:spPr/>
      <dgm:t>
        <a:bodyPr/>
        <a:lstStyle/>
        <a:p>
          <a:endParaRPr lang="en-US"/>
        </a:p>
      </dgm:t>
    </dgm:pt>
    <dgm:pt modelId="{6794C739-551D-4574-97D0-76061932EF5B}" type="pres">
      <dgm:prSet presAssocID="{BFA4AC4A-3D24-453C-B920-12E6D369D3B1}" presName="root" presStyleCnt="0">
        <dgm:presLayoutVars>
          <dgm:chMax/>
          <dgm:chPref/>
        </dgm:presLayoutVars>
      </dgm:prSet>
      <dgm:spPr/>
    </dgm:pt>
    <dgm:pt modelId="{A01331BC-6F1C-440B-B482-E677EE1C48B5}" type="pres">
      <dgm:prSet presAssocID="{BFA4AC4A-3D24-453C-B920-12E6D369D3B1}" presName="rootComposite" presStyleCnt="0">
        <dgm:presLayoutVars/>
      </dgm:prSet>
      <dgm:spPr/>
    </dgm:pt>
    <dgm:pt modelId="{0DF37F9E-4E48-42E3-AF14-F97A1396AB62}" type="pres">
      <dgm:prSet presAssocID="{BFA4AC4A-3D24-453C-B920-12E6D369D3B1}" presName="ParentAccent" presStyleLbl="alignNode1" presStyleIdx="1" presStyleCnt="2" custScaleY="253022" custLinFactY="74751" custLinFactNeighborX="-294" custLinFactNeighborY="100000"/>
      <dgm:spPr/>
    </dgm:pt>
    <dgm:pt modelId="{4F07E12C-9A6A-4632-8BC3-BAD952C39350}" type="pres">
      <dgm:prSet presAssocID="{BFA4AC4A-3D24-453C-B920-12E6D369D3B1}" presName="ParentSmallAccent" presStyleLbl="fgAcc1" presStyleIdx="1" presStyleCnt="2" custLinFactY="74333" custLinFactNeighborX="0" custLinFactNeighborY="100000"/>
      <dgm:spPr>
        <a:solidFill>
          <a:schemeClr val="bg2">
            <a:lumMod val="75000"/>
            <a:alpha val="90000"/>
          </a:schemeClr>
        </a:solidFill>
      </dgm:spPr>
      <dgm:t>
        <a:bodyPr/>
        <a:lstStyle/>
        <a:p>
          <a:endParaRPr lang="en-US"/>
        </a:p>
      </dgm:t>
    </dgm:pt>
    <dgm:pt modelId="{F9CC4262-7B26-408C-B43C-88DBC2CD5DAE}" type="pres">
      <dgm:prSet presAssocID="{BFA4AC4A-3D24-453C-B920-12E6D369D3B1}" presName="Parent" presStyleLbl="revTx" presStyleIdx="5" presStyleCnt="10" custLinFactNeighborX="717" custLinFactNeighborY="30299">
        <dgm:presLayoutVars>
          <dgm:chMax/>
          <dgm:chPref val="4"/>
          <dgm:bulletEnabled val="1"/>
        </dgm:presLayoutVars>
      </dgm:prSet>
      <dgm:spPr/>
      <dgm:t>
        <a:bodyPr/>
        <a:lstStyle/>
        <a:p>
          <a:endParaRPr lang="en-US"/>
        </a:p>
      </dgm:t>
    </dgm:pt>
    <dgm:pt modelId="{C4FEC6F0-DBBF-4D84-97BF-2B89C3224128}" type="pres">
      <dgm:prSet presAssocID="{BFA4AC4A-3D24-453C-B920-12E6D369D3B1}" presName="childShape" presStyleCnt="0">
        <dgm:presLayoutVars>
          <dgm:chMax val="0"/>
          <dgm:chPref val="0"/>
        </dgm:presLayoutVars>
      </dgm:prSet>
      <dgm:spPr/>
    </dgm:pt>
    <dgm:pt modelId="{DA199287-03E4-4049-AD06-53A9951211E4}" type="pres">
      <dgm:prSet presAssocID="{2AFD5DE8-EFA5-47F3-8C58-BBBFD52DB52B}" presName="childComposite" presStyleCnt="0">
        <dgm:presLayoutVars>
          <dgm:chMax val="0"/>
          <dgm:chPref val="0"/>
        </dgm:presLayoutVars>
      </dgm:prSet>
      <dgm:spPr/>
    </dgm:pt>
    <dgm:pt modelId="{D7C3416E-CE08-4A28-ABD8-754B17117366}" type="pres">
      <dgm:prSet presAssocID="{2AFD5DE8-EFA5-47F3-8C58-BBBFD52DB52B}" presName="ChildAccent" presStyleLbl="solidFgAcc1" presStyleIdx="4" presStyleCnt="8" custLinFactY="500000" custLinFactNeighborX="-31731" custLinFactNeighborY="515451"/>
      <dgm:spPr>
        <a:solidFill>
          <a:schemeClr val="bg2">
            <a:lumMod val="90000"/>
          </a:schemeClr>
        </a:solidFill>
        <a:ln>
          <a:solidFill>
            <a:schemeClr val="bg1">
              <a:lumMod val="50000"/>
            </a:schemeClr>
          </a:solidFill>
        </a:ln>
      </dgm:spPr>
      <dgm:t>
        <a:bodyPr/>
        <a:lstStyle/>
        <a:p>
          <a:endParaRPr lang="en-US"/>
        </a:p>
      </dgm:t>
    </dgm:pt>
    <dgm:pt modelId="{7D279966-1777-482E-B886-975CBBAF4615}" type="pres">
      <dgm:prSet presAssocID="{2AFD5DE8-EFA5-47F3-8C58-BBBFD52DB52B}" presName="Child" presStyleLbl="revTx" presStyleIdx="6" presStyleCnt="10" custScaleX="95651" custLinFactY="8906" custLinFactNeighborX="-1403" custLinFactNeighborY="100000">
        <dgm:presLayoutVars>
          <dgm:chMax val="0"/>
          <dgm:chPref val="0"/>
          <dgm:bulletEnabled val="1"/>
        </dgm:presLayoutVars>
      </dgm:prSet>
      <dgm:spPr/>
      <dgm:t>
        <a:bodyPr/>
        <a:lstStyle/>
        <a:p>
          <a:endParaRPr lang="en-US"/>
        </a:p>
      </dgm:t>
    </dgm:pt>
    <dgm:pt modelId="{6FD3A94B-00BC-43EA-950E-71C5532385EA}" type="pres">
      <dgm:prSet presAssocID="{1DE1A6E4-2F35-45E6-8DFB-AD6C1240BE3E}" presName="childComposite" presStyleCnt="0">
        <dgm:presLayoutVars>
          <dgm:chMax val="0"/>
          <dgm:chPref val="0"/>
        </dgm:presLayoutVars>
      </dgm:prSet>
      <dgm:spPr/>
    </dgm:pt>
    <dgm:pt modelId="{8B459CE7-F857-4D5B-A773-DE1D3976D7FE}" type="pres">
      <dgm:prSet presAssocID="{1DE1A6E4-2F35-45E6-8DFB-AD6C1240BE3E}" presName="ChildAccent" presStyleLbl="solidFgAcc1" presStyleIdx="5" presStyleCnt="8" custLinFactNeighborX="-32114" custLinFactNeighborY="-35550"/>
      <dgm:spPr>
        <a:solidFill>
          <a:schemeClr val="bg2">
            <a:lumMod val="90000"/>
          </a:schemeClr>
        </a:solidFill>
        <a:ln>
          <a:solidFill>
            <a:schemeClr val="bg1">
              <a:lumMod val="50000"/>
            </a:schemeClr>
          </a:solidFill>
        </a:ln>
      </dgm:spPr>
      <dgm:t>
        <a:bodyPr/>
        <a:lstStyle/>
        <a:p>
          <a:endParaRPr lang="en-US"/>
        </a:p>
      </dgm:t>
    </dgm:pt>
    <dgm:pt modelId="{4A55231D-3432-4785-BF05-C8DF694B051A}" type="pres">
      <dgm:prSet presAssocID="{1DE1A6E4-2F35-45E6-8DFB-AD6C1240BE3E}" presName="Child" presStyleLbl="revTx" presStyleIdx="7" presStyleCnt="10" custScaleX="94971" custLinFactNeighborX="-2128" custLinFactNeighborY="94965">
        <dgm:presLayoutVars>
          <dgm:chMax val="0"/>
          <dgm:chPref val="0"/>
          <dgm:bulletEnabled val="1"/>
        </dgm:presLayoutVars>
      </dgm:prSet>
      <dgm:spPr/>
      <dgm:t>
        <a:bodyPr/>
        <a:lstStyle/>
        <a:p>
          <a:endParaRPr lang="en-US"/>
        </a:p>
      </dgm:t>
    </dgm:pt>
    <dgm:pt modelId="{6DF3B67C-F199-44A4-947D-220D29DFCFBC}" type="pres">
      <dgm:prSet presAssocID="{0EB2D509-CBEF-4A9B-87BE-6EAE5C218061}" presName="childComposite" presStyleCnt="0">
        <dgm:presLayoutVars>
          <dgm:chMax val="0"/>
          <dgm:chPref val="0"/>
        </dgm:presLayoutVars>
      </dgm:prSet>
      <dgm:spPr/>
    </dgm:pt>
    <dgm:pt modelId="{0EAC9907-58DF-418C-BE40-27ECC0724483}" type="pres">
      <dgm:prSet presAssocID="{0EB2D509-CBEF-4A9B-87BE-6EAE5C218061}" presName="ChildAccent" presStyleLbl="solidFgAcc1" presStyleIdx="6" presStyleCnt="8" custLinFactNeighborX="-60409" custLinFactNeighborY="-38226"/>
      <dgm:spPr>
        <a:solidFill>
          <a:schemeClr val="bg2">
            <a:lumMod val="90000"/>
          </a:schemeClr>
        </a:solidFill>
        <a:ln>
          <a:solidFill>
            <a:schemeClr val="bg1">
              <a:lumMod val="50000"/>
            </a:schemeClr>
          </a:solidFill>
        </a:ln>
      </dgm:spPr>
      <dgm:t>
        <a:bodyPr/>
        <a:lstStyle/>
        <a:p>
          <a:endParaRPr lang="en-US"/>
        </a:p>
      </dgm:t>
    </dgm:pt>
    <dgm:pt modelId="{72F989E6-B74B-4164-A3FF-A572E29BA48D}" type="pres">
      <dgm:prSet presAssocID="{0EB2D509-CBEF-4A9B-87BE-6EAE5C218061}" presName="Child" presStyleLbl="revTx" presStyleIdx="8" presStyleCnt="10" custScaleX="90622" custLinFactY="39087" custLinFactNeighborX="-6477" custLinFactNeighborY="100000">
        <dgm:presLayoutVars>
          <dgm:chMax val="0"/>
          <dgm:chPref val="0"/>
          <dgm:bulletEnabled val="1"/>
        </dgm:presLayoutVars>
      </dgm:prSet>
      <dgm:spPr/>
      <dgm:t>
        <a:bodyPr/>
        <a:lstStyle/>
        <a:p>
          <a:endParaRPr lang="en-US"/>
        </a:p>
      </dgm:t>
    </dgm:pt>
    <dgm:pt modelId="{5515E487-8002-4B77-9BD9-2F6A7AF25787}" type="pres">
      <dgm:prSet presAssocID="{D98AE779-1214-4FD7-B14E-78D36943634E}" presName="childComposite" presStyleCnt="0">
        <dgm:presLayoutVars>
          <dgm:chMax val="0"/>
          <dgm:chPref val="0"/>
        </dgm:presLayoutVars>
      </dgm:prSet>
      <dgm:spPr/>
    </dgm:pt>
    <dgm:pt modelId="{5829CD83-A140-41FB-9C63-901EED39E970}" type="pres">
      <dgm:prSet presAssocID="{D98AE779-1214-4FD7-B14E-78D36943634E}" presName="ChildAccent" presStyleLbl="solidFgAcc1" presStyleIdx="7" presStyleCnt="8" custLinFactNeighborX="4206" custLinFactNeighborY="12238"/>
      <dgm:spPr>
        <a:solidFill>
          <a:schemeClr val="bg2">
            <a:lumMod val="90000"/>
          </a:schemeClr>
        </a:solidFill>
        <a:ln>
          <a:solidFill>
            <a:schemeClr val="bg1">
              <a:lumMod val="50000"/>
            </a:schemeClr>
          </a:solidFill>
        </a:ln>
      </dgm:spPr>
      <dgm:t>
        <a:bodyPr/>
        <a:lstStyle/>
        <a:p>
          <a:endParaRPr lang="en-US"/>
        </a:p>
      </dgm:t>
    </dgm:pt>
    <dgm:pt modelId="{44ACB3EB-E234-412B-BE0B-987DB4D3F8B0}" type="pres">
      <dgm:prSet presAssocID="{D98AE779-1214-4FD7-B14E-78D36943634E}" presName="Child" presStyleLbl="revTx" presStyleIdx="9" presStyleCnt="10">
        <dgm:presLayoutVars>
          <dgm:chMax val="0"/>
          <dgm:chPref val="0"/>
          <dgm:bulletEnabled val="1"/>
        </dgm:presLayoutVars>
      </dgm:prSet>
      <dgm:spPr/>
      <dgm:t>
        <a:bodyPr/>
        <a:lstStyle/>
        <a:p>
          <a:endParaRPr lang="en-US"/>
        </a:p>
      </dgm:t>
    </dgm:pt>
  </dgm:ptLst>
  <dgm:cxnLst>
    <dgm:cxn modelId="{671E4EA7-436D-4DDA-AB20-D87F8E6FB453}" srcId="{BFA4AC4A-3D24-453C-B920-12E6D369D3B1}" destId="{0EB2D509-CBEF-4A9B-87BE-6EAE5C218061}" srcOrd="2" destOrd="0" parTransId="{9772424B-A1B0-4774-A57F-5747453DFAF5}" sibTransId="{D52898A5-8590-42A0-AFA4-9E06448879E0}"/>
    <dgm:cxn modelId="{9E1A2E48-C97F-4D4E-A34F-68518CFFFF63}" type="presOf" srcId="{1DE1A6E4-2F35-45E6-8DFB-AD6C1240BE3E}" destId="{4A55231D-3432-4785-BF05-C8DF694B051A}" srcOrd="0" destOrd="0" presId="urn:microsoft.com/office/officeart/2008/layout/SquareAccentList"/>
    <dgm:cxn modelId="{BCD2CC04-C747-4F63-A6E3-D19284D731D4}" type="presOf" srcId="{D98AE779-1214-4FD7-B14E-78D36943634E}" destId="{44ACB3EB-E234-412B-BE0B-987DB4D3F8B0}" srcOrd="0" destOrd="0" presId="urn:microsoft.com/office/officeart/2008/layout/SquareAccentList"/>
    <dgm:cxn modelId="{146C7133-D777-4DBF-BE49-F0750D1C9BF1}" type="presOf" srcId="{0EB2D509-CBEF-4A9B-87BE-6EAE5C218061}" destId="{72F989E6-B74B-4164-A3FF-A572E29BA48D}" srcOrd="0" destOrd="0" presId="urn:microsoft.com/office/officeart/2008/layout/SquareAccentList"/>
    <dgm:cxn modelId="{E0DEA848-2204-490B-8AE7-21CEDE065359}" srcId="{BFA4AC4A-3D24-453C-B920-12E6D369D3B1}" destId="{D98AE779-1214-4FD7-B14E-78D36943634E}" srcOrd="3" destOrd="0" parTransId="{D37BBC89-0951-47F9-9794-F600C1547C58}" sibTransId="{8F359B31-5ED8-407F-BADC-26D303B451FA}"/>
    <dgm:cxn modelId="{067308BC-74A6-49A4-9C71-780269FE7551}" srcId="{BFA4AC4A-3D24-453C-B920-12E6D369D3B1}" destId="{1DE1A6E4-2F35-45E6-8DFB-AD6C1240BE3E}" srcOrd="1" destOrd="0" parTransId="{6BF304D1-3EF4-46A7-B7D9-2067C5E111C1}" sibTransId="{26D6230E-CA76-402C-B7E0-DD76F029B726}"/>
    <dgm:cxn modelId="{055590AE-8553-4438-A3F8-454A3B809C0F}" srcId="{5E341213-DF42-452A-931B-0EDE20875DB5}" destId="{8BF06EBA-4C73-487B-8D46-D5BE53F02CB7}" srcOrd="0" destOrd="0" parTransId="{25F02E56-AC52-4051-AA39-7386FDC2CF8A}" sibTransId="{ACBE9AB5-48F9-4ACF-A248-FBA12F4180CD}"/>
    <dgm:cxn modelId="{DD201EA8-F7FB-4F22-941A-BF190BBBC66F}" srcId="{8BF06EBA-4C73-487B-8D46-D5BE53F02CB7}" destId="{0D4F1F17-3E59-4698-A2C9-27D0D1481EE1}" srcOrd="2" destOrd="0" parTransId="{25BB6D7F-DA5E-4B1A-B798-4BA963C840C6}" sibTransId="{AE11E667-830D-46C4-A4F9-02F847020A67}"/>
    <dgm:cxn modelId="{95AAD37C-9D94-405B-AABF-858603FE9A84}" srcId="{8BF06EBA-4C73-487B-8D46-D5BE53F02CB7}" destId="{B1EE65F6-DF9C-4F86-9B36-BC04FF366B47}" srcOrd="1" destOrd="0" parTransId="{E6BDC337-8F61-4CE4-9C64-D01102D2CC62}" sibTransId="{0D163173-CBE1-474E-BE9F-6BEC3C62BFE7}"/>
    <dgm:cxn modelId="{BB1A629E-D41C-4091-8DC6-7265FC31D3D6}" srcId="{8BF06EBA-4C73-487B-8D46-D5BE53F02CB7}" destId="{1FFD1503-8AA8-4474-BC95-69FBA51B263E}" srcOrd="3" destOrd="0" parTransId="{B5552E2B-1514-4C23-B808-5CAAB563B6C5}" sibTransId="{17CB8409-8444-4598-9CB1-9F56220335F6}"/>
    <dgm:cxn modelId="{074D745B-F867-4245-96F9-6C7BC51CA07D}" type="presOf" srcId="{BFA4AC4A-3D24-453C-B920-12E6D369D3B1}" destId="{F9CC4262-7B26-408C-B43C-88DBC2CD5DAE}" srcOrd="0" destOrd="0" presId="urn:microsoft.com/office/officeart/2008/layout/SquareAccentList"/>
    <dgm:cxn modelId="{978C5B55-CC2C-4848-811B-A454BA24CB8D}" srcId="{8BF06EBA-4C73-487B-8D46-D5BE53F02CB7}" destId="{BAA46B42-402A-46DD-A573-4278A9ACDC0B}" srcOrd="0" destOrd="0" parTransId="{6C4BD276-0015-497C-9452-048FFB02AD40}" sibTransId="{4BFD9322-3680-4479-9963-E605E199487E}"/>
    <dgm:cxn modelId="{C246401D-A8CF-4D69-ACA8-DB28F3A18D41}" type="presOf" srcId="{8BF06EBA-4C73-487B-8D46-D5BE53F02CB7}" destId="{EB9B6E25-517E-4DCE-8039-313C156593B4}" srcOrd="0" destOrd="0" presId="urn:microsoft.com/office/officeart/2008/layout/SquareAccentList"/>
    <dgm:cxn modelId="{E8FEC1B3-8311-432C-BFF1-FC3A03C1CF6B}" srcId="{5E341213-DF42-452A-931B-0EDE20875DB5}" destId="{BFA4AC4A-3D24-453C-B920-12E6D369D3B1}" srcOrd="1" destOrd="0" parTransId="{CAE06945-C3C8-4333-9243-F1F1C280086B}" sibTransId="{44BDF23B-E92F-42CF-A57C-A30B6433ED94}"/>
    <dgm:cxn modelId="{FDF8C489-ED26-4A7E-B7FF-17AE98C83FF0}" type="presOf" srcId="{5E341213-DF42-452A-931B-0EDE20875DB5}" destId="{F6021B30-F168-495B-9539-AC0EF2AE32C9}" srcOrd="0" destOrd="0" presId="urn:microsoft.com/office/officeart/2008/layout/SquareAccentList"/>
    <dgm:cxn modelId="{DC83C130-A387-42D6-8FEA-0FDD3D26FB6D}" type="presOf" srcId="{B1EE65F6-DF9C-4F86-9B36-BC04FF366B47}" destId="{D850909C-2684-42E2-AE66-5BC7E571D405}" srcOrd="0" destOrd="0" presId="urn:microsoft.com/office/officeart/2008/layout/SquareAccentList"/>
    <dgm:cxn modelId="{EF770B88-0BC9-4AA3-B3A9-1E5DB6D7E644}" type="presOf" srcId="{BAA46B42-402A-46DD-A573-4278A9ACDC0B}" destId="{8E531EEF-6101-41F5-BE14-BD188B6D9B57}" srcOrd="0" destOrd="0" presId="urn:microsoft.com/office/officeart/2008/layout/SquareAccentList"/>
    <dgm:cxn modelId="{72473884-20A5-4DEC-A218-F72C21D699C6}" type="presOf" srcId="{0D4F1F17-3E59-4698-A2C9-27D0D1481EE1}" destId="{A8C1A072-7640-4A07-B30C-346C32361CF2}" srcOrd="0" destOrd="0" presId="urn:microsoft.com/office/officeart/2008/layout/SquareAccentList"/>
    <dgm:cxn modelId="{899FC0D5-6923-40B1-BB96-91BCE2D0F064}" type="presOf" srcId="{2AFD5DE8-EFA5-47F3-8C58-BBBFD52DB52B}" destId="{7D279966-1777-482E-B886-975CBBAF4615}" srcOrd="0" destOrd="0" presId="urn:microsoft.com/office/officeart/2008/layout/SquareAccentList"/>
    <dgm:cxn modelId="{5BEBE96D-C971-46CF-839E-79C52D6CD204}" srcId="{BFA4AC4A-3D24-453C-B920-12E6D369D3B1}" destId="{2AFD5DE8-EFA5-47F3-8C58-BBBFD52DB52B}" srcOrd="0" destOrd="0" parTransId="{C1961093-C388-4F47-A0E0-A83C05C2C14F}" sibTransId="{F0E23CF6-57E3-4FC9-812B-4EC30F995F47}"/>
    <dgm:cxn modelId="{5FC922A3-421C-4216-85A7-D966694C7AB3}" type="presOf" srcId="{1FFD1503-8AA8-4474-BC95-69FBA51B263E}" destId="{CFD36208-013F-4EE3-8745-62C1E3E08B55}" srcOrd="0" destOrd="0" presId="urn:microsoft.com/office/officeart/2008/layout/SquareAccentList"/>
    <dgm:cxn modelId="{EA0A828E-B645-4EBE-A08B-DC8112AD4618}" type="presParOf" srcId="{F6021B30-F168-495B-9539-AC0EF2AE32C9}" destId="{C050121E-4B30-484E-8D8E-005E3B32F5A6}" srcOrd="0" destOrd="0" presId="urn:microsoft.com/office/officeart/2008/layout/SquareAccentList"/>
    <dgm:cxn modelId="{68158878-E56E-4EB7-9ABA-694B5466951C}" type="presParOf" srcId="{C050121E-4B30-484E-8D8E-005E3B32F5A6}" destId="{1A1339B8-D758-48AE-A72A-16B867DA0E44}" srcOrd="0" destOrd="0" presId="urn:microsoft.com/office/officeart/2008/layout/SquareAccentList"/>
    <dgm:cxn modelId="{A3762E72-651A-4C45-A62A-1DC9CB93EEF6}" type="presParOf" srcId="{1A1339B8-D758-48AE-A72A-16B867DA0E44}" destId="{43A3ABA7-45FD-4491-A585-B3F2C3802746}" srcOrd="0" destOrd="0" presId="urn:microsoft.com/office/officeart/2008/layout/SquareAccentList"/>
    <dgm:cxn modelId="{9EEF05A7-6EB9-420A-9EA1-E0DFD2429890}" type="presParOf" srcId="{1A1339B8-D758-48AE-A72A-16B867DA0E44}" destId="{6A35958F-8850-4605-9AA1-4F1F5616EE44}" srcOrd="1" destOrd="0" presId="urn:microsoft.com/office/officeart/2008/layout/SquareAccentList"/>
    <dgm:cxn modelId="{DDD1D92B-7531-4995-9E07-CD5CADB6F5F2}" type="presParOf" srcId="{1A1339B8-D758-48AE-A72A-16B867DA0E44}" destId="{EB9B6E25-517E-4DCE-8039-313C156593B4}" srcOrd="2" destOrd="0" presId="urn:microsoft.com/office/officeart/2008/layout/SquareAccentList"/>
    <dgm:cxn modelId="{B04BC3B1-D089-4232-841E-5F9A04ECE59D}" type="presParOf" srcId="{C050121E-4B30-484E-8D8E-005E3B32F5A6}" destId="{F5DDAFD0-EB36-4A29-BE67-36D8526F2579}" srcOrd="1" destOrd="0" presId="urn:microsoft.com/office/officeart/2008/layout/SquareAccentList"/>
    <dgm:cxn modelId="{5B10E33A-EE29-4603-A4B1-E92C69F3F259}" type="presParOf" srcId="{F5DDAFD0-EB36-4A29-BE67-36D8526F2579}" destId="{1A12EBE5-F086-4228-973C-3E178619B670}" srcOrd="0" destOrd="0" presId="urn:microsoft.com/office/officeart/2008/layout/SquareAccentList"/>
    <dgm:cxn modelId="{AC8AEC30-72D8-4631-8372-87BF3B73C968}" type="presParOf" srcId="{1A12EBE5-F086-4228-973C-3E178619B670}" destId="{3142CFB4-EE31-4303-AD4D-338BD10F077A}" srcOrd="0" destOrd="0" presId="urn:microsoft.com/office/officeart/2008/layout/SquareAccentList"/>
    <dgm:cxn modelId="{693ED77D-369D-43E3-9B0A-FFA1BAB25778}" type="presParOf" srcId="{1A12EBE5-F086-4228-973C-3E178619B670}" destId="{8E531EEF-6101-41F5-BE14-BD188B6D9B57}" srcOrd="1" destOrd="0" presId="urn:microsoft.com/office/officeart/2008/layout/SquareAccentList"/>
    <dgm:cxn modelId="{2D9704DD-C971-4E27-8B89-5BDA8AE5AF07}" type="presParOf" srcId="{F5DDAFD0-EB36-4A29-BE67-36D8526F2579}" destId="{27FCE575-7032-4593-ADF6-7B728628F3F0}" srcOrd="1" destOrd="0" presId="urn:microsoft.com/office/officeart/2008/layout/SquareAccentList"/>
    <dgm:cxn modelId="{1B231621-C87F-4B10-91A7-D95E121169F8}" type="presParOf" srcId="{27FCE575-7032-4593-ADF6-7B728628F3F0}" destId="{9DBFFF20-F04D-4D28-BD84-9070BA7973F9}" srcOrd="0" destOrd="0" presId="urn:microsoft.com/office/officeart/2008/layout/SquareAccentList"/>
    <dgm:cxn modelId="{1362E951-2F92-45FC-A811-A360D02B8945}" type="presParOf" srcId="{27FCE575-7032-4593-ADF6-7B728628F3F0}" destId="{D850909C-2684-42E2-AE66-5BC7E571D405}" srcOrd="1" destOrd="0" presId="urn:microsoft.com/office/officeart/2008/layout/SquareAccentList"/>
    <dgm:cxn modelId="{7948D82A-3241-4309-93D5-D772AD5537A0}" type="presParOf" srcId="{F5DDAFD0-EB36-4A29-BE67-36D8526F2579}" destId="{8ADB455C-0DAB-4D6C-BB23-C4C02BFEDAE6}" srcOrd="2" destOrd="0" presId="urn:microsoft.com/office/officeart/2008/layout/SquareAccentList"/>
    <dgm:cxn modelId="{93A49D18-FDAC-4EC2-A30F-4277570368F2}" type="presParOf" srcId="{8ADB455C-0DAB-4D6C-BB23-C4C02BFEDAE6}" destId="{AF337F3D-1689-4DEC-A739-C8C9488B74CD}" srcOrd="0" destOrd="0" presId="urn:microsoft.com/office/officeart/2008/layout/SquareAccentList"/>
    <dgm:cxn modelId="{6A58F51E-4719-421D-A3AD-76A8D234688E}" type="presParOf" srcId="{8ADB455C-0DAB-4D6C-BB23-C4C02BFEDAE6}" destId="{A8C1A072-7640-4A07-B30C-346C32361CF2}" srcOrd="1" destOrd="0" presId="urn:microsoft.com/office/officeart/2008/layout/SquareAccentList"/>
    <dgm:cxn modelId="{77ED76C5-5254-4189-B47B-B7507581ED1D}" type="presParOf" srcId="{F5DDAFD0-EB36-4A29-BE67-36D8526F2579}" destId="{D26C13A9-D55D-406C-ACAC-4E2566657E19}" srcOrd="3" destOrd="0" presId="urn:microsoft.com/office/officeart/2008/layout/SquareAccentList"/>
    <dgm:cxn modelId="{8CE85259-5E91-4402-A738-893AA404C7AF}" type="presParOf" srcId="{D26C13A9-D55D-406C-ACAC-4E2566657E19}" destId="{A297F50E-5B94-4C3A-904E-4CDC774D2123}" srcOrd="0" destOrd="0" presId="urn:microsoft.com/office/officeart/2008/layout/SquareAccentList"/>
    <dgm:cxn modelId="{99554F32-BA10-42C6-B1A2-04D0830DA36F}" type="presParOf" srcId="{D26C13A9-D55D-406C-ACAC-4E2566657E19}" destId="{CFD36208-013F-4EE3-8745-62C1E3E08B55}" srcOrd="1" destOrd="0" presId="urn:microsoft.com/office/officeart/2008/layout/SquareAccentList"/>
    <dgm:cxn modelId="{BC472A30-3A24-4225-B25F-0AE7F00ADD20}" type="presParOf" srcId="{F6021B30-F168-495B-9539-AC0EF2AE32C9}" destId="{6794C739-551D-4574-97D0-76061932EF5B}" srcOrd="1" destOrd="0" presId="urn:microsoft.com/office/officeart/2008/layout/SquareAccentList"/>
    <dgm:cxn modelId="{C58CA6DC-5990-45CA-AFA4-668CD1F22D23}" type="presParOf" srcId="{6794C739-551D-4574-97D0-76061932EF5B}" destId="{A01331BC-6F1C-440B-B482-E677EE1C48B5}" srcOrd="0" destOrd="0" presId="urn:microsoft.com/office/officeart/2008/layout/SquareAccentList"/>
    <dgm:cxn modelId="{E05B0942-C0F8-445E-9A97-0D91FBF5A678}" type="presParOf" srcId="{A01331BC-6F1C-440B-B482-E677EE1C48B5}" destId="{0DF37F9E-4E48-42E3-AF14-F97A1396AB62}" srcOrd="0" destOrd="0" presId="urn:microsoft.com/office/officeart/2008/layout/SquareAccentList"/>
    <dgm:cxn modelId="{8F0EB4B2-6D9D-44F9-BFF9-E5BDB12F3753}" type="presParOf" srcId="{A01331BC-6F1C-440B-B482-E677EE1C48B5}" destId="{4F07E12C-9A6A-4632-8BC3-BAD952C39350}" srcOrd="1" destOrd="0" presId="urn:microsoft.com/office/officeart/2008/layout/SquareAccentList"/>
    <dgm:cxn modelId="{7A7BC4A9-A2F0-4250-A6D6-36A870A51B28}" type="presParOf" srcId="{A01331BC-6F1C-440B-B482-E677EE1C48B5}" destId="{F9CC4262-7B26-408C-B43C-88DBC2CD5DAE}" srcOrd="2" destOrd="0" presId="urn:microsoft.com/office/officeart/2008/layout/SquareAccentList"/>
    <dgm:cxn modelId="{BE02A3BE-1D54-4E75-B51B-C81E98421802}" type="presParOf" srcId="{6794C739-551D-4574-97D0-76061932EF5B}" destId="{C4FEC6F0-DBBF-4D84-97BF-2B89C3224128}" srcOrd="1" destOrd="0" presId="urn:microsoft.com/office/officeart/2008/layout/SquareAccentList"/>
    <dgm:cxn modelId="{438174A9-E55B-4F79-95E0-56CAE4CEAEFC}" type="presParOf" srcId="{C4FEC6F0-DBBF-4D84-97BF-2B89C3224128}" destId="{DA199287-03E4-4049-AD06-53A9951211E4}" srcOrd="0" destOrd="0" presId="urn:microsoft.com/office/officeart/2008/layout/SquareAccentList"/>
    <dgm:cxn modelId="{36938C55-7EC6-46B6-9584-716C6EC22034}" type="presParOf" srcId="{DA199287-03E4-4049-AD06-53A9951211E4}" destId="{D7C3416E-CE08-4A28-ABD8-754B17117366}" srcOrd="0" destOrd="0" presId="urn:microsoft.com/office/officeart/2008/layout/SquareAccentList"/>
    <dgm:cxn modelId="{A78B2806-8E26-4C14-83D9-5864DCADC197}" type="presParOf" srcId="{DA199287-03E4-4049-AD06-53A9951211E4}" destId="{7D279966-1777-482E-B886-975CBBAF4615}" srcOrd="1" destOrd="0" presId="urn:microsoft.com/office/officeart/2008/layout/SquareAccentList"/>
    <dgm:cxn modelId="{D03B18AC-4F73-4AE2-B070-1E0477238487}" type="presParOf" srcId="{C4FEC6F0-DBBF-4D84-97BF-2B89C3224128}" destId="{6FD3A94B-00BC-43EA-950E-71C5532385EA}" srcOrd="1" destOrd="0" presId="urn:microsoft.com/office/officeart/2008/layout/SquareAccentList"/>
    <dgm:cxn modelId="{B4FEE6B0-4C51-4DA0-A8F1-F92E7684B8C7}" type="presParOf" srcId="{6FD3A94B-00BC-43EA-950E-71C5532385EA}" destId="{8B459CE7-F857-4D5B-A773-DE1D3976D7FE}" srcOrd="0" destOrd="0" presId="urn:microsoft.com/office/officeart/2008/layout/SquareAccentList"/>
    <dgm:cxn modelId="{8120EB30-3180-4846-984D-AE4BA9F687B2}" type="presParOf" srcId="{6FD3A94B-00BC-43EA-950E-71C5532385EA}" destId="{4A55231D-3432-4785-BF05-C8DF694B051A}" srcOrd="1" destOrd="0" presId="urn:microsoft.com/office/officeart/2008/layout/SquareAccentList"/>
    <dgm:cxn modelId="{1CA14652-C8BA-4DA0-9619-BF6A1D107CEF}" type="presParOf" srcId="{C4FEC6F0-DBBF-4D84-97BF-2B89C3224128}" destId="{6DF3B67C-F199-44A4-947D-220D29DFCFBC}" srcOrd="2" destOrd="0" presId="urn:microsoft.com/office/officeart/2008/layout/SquareAccentList"/>
    <dgm:cxn modelId="{E1B8D438-3379-4AF7-8328-67C3F52DB969}" type="presParOf" srcId="{6DF3B67C-F199-44A4-947D-220D29DFCFBC}" destId="{0EAC9907-58DF-418C-BE40-27ECC0724483}" srcOrd="0" destOrd="0" presId="urn:microsoft.com/office/officeart/2008/layout/SquareAccentList"/>
    <dgm:cxn modelId="{0C95142D-3FD9-4040-9C91-ECE80EF06301}" type="presParOf" srcId="{6DF3B67C-F199-44A4-947D-220D29DFCFBC}" destId="{72F989E6-B74B-4164-A3FF-A572E29BA48D}" srcOrd="1" destOrd="0" presId="urn:microsoft.com/office/officeart/2008/layout/SquareAccentList"/>
    <dgm:cxn modelId="{B136F13D-C675-43D2-A334-6E2195BB0F1C}" type="presParOf" srcId="{C4FEC6F0-DBBF-4D84-97BF-2B89C3224128}" destId="{5515E487-8002-4B77-9BD9-2F6A7AF25787}" srcOrd="3" destOrd="0" presId="urn:microsoft.com/office/officeart/2008/layout/SquareAccentList"/>
    <dgm:cxn modelId="{99B18AF9-C45D-47A7-AEBE-FDA7CAA4E9C6}" type="presParOf" srcId="{5515E487-8002-4B77-9BD9-2F6A7AF25787}" destId="{5829CD83-A140-41FB-9C63-901EED39E970}" srcOrd="0" destOrd="0" presId="urn:microsoft.com/office/officeart/2008/layout/SquareAccentList"/>
    <dgm:cxn modelId="{26DFABE1-9DBC-4DF9-ADB4-D58943B89222}" type="presParOf" srcId="{5515E487-8002-4B77-9BD9-2F6A7AF25787}" destId="{44ACB3EB-E234-412B-BE0B-987DB4D3F8B0}" srcOrd="1" destOrd="0" presId="urn:microsoft.com/office/officeart/2008/layout/Square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97F7724-380E-457B-8495-25D0D6214764}" type="doc">
      <dgm:prSet loTypeId="urn:microsoft.com/office/officeart/2005/8/layout/orgChart1" loCatId="hierarchy" qsTypeId="urn:microsoft.com/office/officeart/2005/8/quickstyle/simple3" qsCatId="simple" csTypeId="urn:microsoft.com/office/officeart/2005/8/colors/colorful1#1" csCatId="colorful" phldr="1"/>
      <dgm:spPr/>
      <dgm:t>
        <a:bodyPr/>
        <a:lstStyle/>
        <a:p>
          <a:endParaRPr lang="en-US"/>
        </a:p>
      </dgm:t>
    </dgm:pt>
    <dgm:pt modelId="{BED68F34-F931-49E4-A109-3A258FC59A88}">
      <dgm:prSet phldrT="[Text]" custT="1"/>
      <dgm:spPr/>
      <dgm:t>
        <a:bodyPr/>
        <a:lstStyle/>
        <a:p>
          <a:pPr algn="ctr"/>
          <a:r>
            <a:rPr lang="en-US" sz="1600" b="1" dirty="0" smtClean="0">
              <a:solidFill>
                <a:schemeClr val="bg1"/>
              </a:solidFill>
              <a:latin typeface="Sylfaen" panose="010A0502050306030303" pitchFamily="18" charset="0"/>
            </a:rPr>
            <a:t>National blood safety regulations that should be revised and approximated with EU directives include:</a:t>
          </a:r>
          <a:endParaRPr lang="en-US" sz="1600" b="1" dirty="0">
            <a:solidFill>
              <a:schemeClr val="bg1"/>
            </a:solidFill>
            <a:latin typeface="Sylfaen" pitchFamily="18" charset="0"/>
          </a:endParaRPr>
        </a:p>
      </dgm:t>
    </dgm:pt>
    <dgm:pt modelId="{475A86E4-F1E3-4776-A28B-7DCFE3809A23}" type="parTrans" cxnId="{BA3EB65F-EDA4-4478-86F7-4F41D1984780}">
      <dgm:prSet/>
      <dgm:spPr/>
      <dgm:t>
        <a:bodyPr/>
        <a:lstStyle/>
        <a:p>
          <a:pPr algn="ctr"/>
          <a:endParaRPr lang="en-US" sz="1400">
            <a:solidFill>
              <a:schemeClr val="accent1">
                <a:lumMod val="50000"/>
              </a:schemeClr>
            </a:solidFill>
            <a:latin typeface="Sylfaen" pitchFamily="18" charset="0"/>
          </a:endParaRPr>
        </a:p>
      </dgm:t>
    </dgm:pt>
    <dgm:pt modelId="{70460F1C-4FE0-4EF0-A9C7-E36121E211AA}" type="sibTrans" cxnId="{BA3EB65F-EDA4-4478-86F7-4F41D1984780}">
      <dgm:prSet/>
      <dgm:spPr/>
      <dgm:t>
        <a:bodyPr/>
        <a:lstStyle/>
        <a:p>
          <a:pPr algn="ctr"/>
          <a:endParaRPr lang="en-US" sz="1400">
            <a:solidFill>
              <a:schemeClr val="accent1">
                <a:lumMod val="50000"/>
              </a:schemeClr>
            </a:solidFill>
            <a:latin typeface="Sylfaen" pitchFamily="18" charset="0"/>
          </a:endParaRPr>
        </a:p>
      </dgm:t>
    </dgm:pt>
    <dgm:pt modelId="{62BFEB0D-2392-4893-883E-28E02EFBB836}">
      <dgm:prSet phldrT="[Text]" custT="1"/>
      <dgm:spPr/>
      <dgm:t>
        <a:bodyPr/>
        <a:lstStyle/>
        <a:p>
          <a:pPr algn="ctr"/>
          <a:r>
            <a:rPr lang="en-US" sz="1400" dirty="0" smtClean="0">
              <a:solidFill>
                <a:schemeClr val="accent1">
                  <a:lumMod val="50000"/>
                </a:schemeClr>
              </a:solidFill>
              <a:latin typeface="Sylfaen" panose="010A0502050306030303" pitchFamily="18" charset="0"/>
            </a:rPr>
            <a:t>Law of Georgia “On Donation of Blood and Blood Components</a:t>
          </a:r>
          <a:endParaRPr lang="en-US" sz="1400" dirty="0">
            <a:solidFill>
              <a:schemeClr val="accent1">
                <a:lumMod val="50000"/>
              </a:schemeClr>
            </a:solidFill>
            <a:latin typeface="Sylfaen" pitchFamily="18" charset="0"/>
          </a:endParaRPr>
        </a:p>
      </dgm:t>
    </dgm:pt>
    <dgm:pt modelId="{FA3FD5F0-91A4-459F-86BF-B0A703EA8EB2}" type="parTrans" cxnId="{5853AC5D-0A9F-45D4-9B3F-DB6049B80354}">
      <dgm:prSet/>
      <dgm:spPr/>
      <dgm:t>
        <a:bodyPr/>
        <a:lstStyle/>
        <a:p>
          <a:pPr algn="ctr"/>
          <a:endParaRPr lang="en-US" sz="1400">
            <a:solidFill>
              <a:schemeClr val="accent1">
                <a:lumMod val="50000"/>
              </a:schemeClr>
            </a:solidFill>
            <a:latin typeface="Sylfaen" pitchFamily="18" charset="0"/>
          </a:endParaRPr>
        </a:p>
      </dgm:t>
    </dgm:pt>
    <dgm:pt modelId="{A1E1D581-C10C-4332-BCDA-16945B8C1EB4}" type="sibTrans" cxnId="{5853AC5D-0A9F-45D4-9B3F-DB6049B80354}">
      <dgm:prSet/>
      <dgm:spPr/>
      <dgm:t>
        <a:bodyPr/>
        <a:lstStyle/>
        <a:p>
          <a:pPr algn="ctr"/>
          <a:endParaRPr lang="en-US" sz="1400">
            <a:solidFill>
              <a:schemeClr val="accent1">
                <a:lumMod val="50000"/>
              </a:schemeClr>
            </a:solidFill>
            <a:latin typeface="Sylfaen" pitchFamily="18" charset="0"/>
          </a:endParaRPr>
        </a:p>
      </dgm:t>
    </dgm:pt>
    <dgm:pt modelId="{3CCD5E14-C0B5-44B4-94D0-54515EDBB4EF}">
      <dgm:prSet phldrT="[Text]" custT="1"/>
      <dgm:spPr/>
      <dgm:t>
        <a:bodyPr/>
        <a:lstStyle/>
        <a:p>
          <a:pPr algn="ctr"/>
          <a:r>
            <a:rPr lang="en-US" sz="1400" dirty="0" smtClean="0">
              <a:solidFill>
                <a:schemeClr val="accent1">
                  <a:lumMod val="50000"/>
                </a:schemeClr>
              </a:solidFill>
              <a:latin typeface="Sylfaen" panose="010A0502050306030303" pitchFamily="18" charset="0"/>
            </a:rPr>
            <a:t>Resolution Of  the  Government of Georgia № 385 approving Provisions on the Rules and Terms of  Issue of a Medical   Practice  License and an In-patient Facility Permit  </a:t>
          </a:r>
          <a:endParaRPr lang="en-US" sz="1400" dirty="0">
            <a:solidFill>
              <a:schemeClr val="accent1">
                <a:lumMod val="50000"/>
              </a:schemeClr>
            </a:solidFill>
            <a:latin typeface="Sylfaen" pitchFamily="18" charset="0"/>
          </a:endParaRPr>
        </a:p>
      </dgm:t>
    </dgm:pt>
    <dgm:pt modelId="{BC0C5412-2C5A-49F5-B034-2C62DE23EE9D}" type="parTrans" cxnId="{5085BB6A-523A-4831-985F-6232DA8F7F42}">
      <dgm:prSet/>
      <dgm:spPr/>
      <dgm:t>
        <a:bodyPr/>
        <a:lstStyle/>
        <a:p>
          <a:pPr algn="ctr"/>
          <a:endParaRPr lang="en-US" sz="1400">
            <a:solidFill>
              <a:schemeClr val="accent1">
                <a:lumMod val="50000"/>
              </a:schemeClr>
            </a:solidFill>
            <a:latin typeface="Sylfaen" pitchFamily="18" charset="0"/>
          </a:endParaRPr>
        </a:p>
      </dgm:t>
    </dgm:pt>
    <dgm:pt modelId="{DAC3410F-70BE-4740-9E6D-7BEFE4C04012}" type="sibTrans" cxnId="{5085BB6A-523A-4831-985F-6232DA8F7F42}">
      <dgm:prSet/>
      <dgm:spPr/>
      <dgm:t>
        <a:bodyPr/>
        <a:lstStyle/>
        <a:p>
          <a:pPr algn="ctr"/>
          <a:endParaRPr lang="en-US" sz="1400">
            <a:solidFill>
              <a:schemeClr val="accent1">
                <a:lumMod val="50000"/>
              </a:schemeClr>
            </a:solidFill>
            <a:latin typeface="Sylfaen" pitchFamily="18" charset="0"/>
          </a:endParaRPr>
        </a:p>
      </dgm:t>
    </dgm:pt>
    <dgm:pt modelId="{C63031A2-983B-49D1-80B3-D5391E833706}">
      <dgm:prSet phldrT="[Text]" custT="1"/>
      <dgm:spPr/>
      <dgm:t>
        <a:bodyPr/>
        <a:lstStyle/>
        <a:p>
          <a:pPr algn="ctr"/>
          <a:r>
            <a:rPr lang="en-US" sz="1400" dirty="0" smtClean="0">
              <a:solidFill>
                <a:schemeClr val="accent1">
                  <a:lumMod val="50000"/>
                </a:schemeClr>
              </a:solidFill>
              <a:latin typeface="Sylfaen" panose="010A0502050306030303" pitchFamily="18" charset="0"/>
            </a:rPr>
            <a:t>Decree of The Minister of Labour, Health and Social Affairs of Georgia №110/N, dated on 14th of March, 2001, on Transfusion Centers further development</a:t>
          </a:r>
          <a:endParaRPr lang="en-US" sz="1400" dirty="0">
            <a:solidFill>
              <a:schemeClr val="accent1">
                <a:lumMod val="50000"/>
              </a:schemeClr>
            </a:solidFill>
            <a:latin typeface="Sylfaen" pitchFamily="18" charset="0"/>
          </a:endParaRPr>
        </a:p>
      </dgm:t>
    </dgm:pt>
    <dgm:pt modelId="{AF45D5D7-C9CD-42DE-935F-8E4FB01DB912}" type="parTrans" cxnId="{FD531CDA-7CB0-44B5-AE5A-39953FC11AB2}">
      <dgm:prSet/>
      <dgm:spPr/>
      <dgm:t>
        <a:bodyPr/>
        <a:lstStyle/>
        <a:p>
          <a:pPr algn="ctr"/>
          <a:endParaRPr lang="en-US" sz="1400">
            <a:solidFill>
              <a:schemeClr val="accent1">
                <a:lumMod val="50000"/>
              </a:schemeClr>
            </a:solidFill>
            <a:latin typeface="Sylfaen" pitchFamily="18" charset="0"/>
          </a:endParaRPr>
        </a:p>
      </dgm:t>
    </dgm:pt>
    <dgm:pt modelId="{0E8A302D-2C25-407C-B600-029C259A8376}" type="sibTrans" cxnId="{FD531CDA-7CB0-44B5-AE5A-39953FC11AB2}">
      <dgm:prSet/>
      <dgm:spPr/>
      <dgm:t>
        <a:bodyPr/>
        <a:lstStyle/>
        <a:p>
          <a:pPr algn="ctr"/>
          <a:endParaRPr lang="en-US" sz="1400">
            <a:solidFill>
              <a:schemeClr val="accent1">
                <a:lumMod val="50000"/>
              </a:schemeClr>
            </a:solidFill>
            <a:latin typeface="Sylfaen" pitchFamily="18" charset="0"/>
          </a:endParaRPr>
        </a:p>
      </dgm:t>
    </dgm:pt>
    <dgm:pt modelId="{BA410B4B-729C-4CA6-9896-614599B924C2}">
      <dgm:prSet custT="1"/>
      <dgm:spPr/>
      <dgm:t>
        <a:bodyPr/>
        <a:lstStyle/>
        <a:p>
          <a:r>
            <a:rPr lang="en-US" sz="1400" dirty="0" smtClean="0">
              <a:solidFill>
                <a:schemeClr val="accent1">
                  <a:lumMod val="50000"/>
                </a:schemeClr>
              </a:solidFill>
              <a:latin typeface="Sylfaen" panose="010A0502050306030303" pitchFamily="18" charset="0"/>
            </a:rPr>
            <a:t>Decree of the Minister №14/N  on Approval of Rules for the Preparation, Reservation and Usage of blood and blood components</a:t>
          </a:r>
          <a:endParaRPr lang="en-US" sz="1400" dirty="0">
            <a:solidFill>
              <a:schemeClr val="accent1">
                <a:lumMod val="50000"/>
              </a:schemeClr>
            </a:solidFill>
            <a:latin typeface="Sylfaen" pitchFamily="18" charset="0"/>
          </a:endParaRPr>
        </a:p>
      </dgm:t>
    </dgm:pt>
    <dgm:pt modelId="{43F94B82-F7E6-4743-8582-B07533816CC9}" type="parTrans" cxnId="{BA0FBDF0-1A6C-4CB1-B737-EB48ABED4260}">
      <dgm:prSet/>
      <dgm:spPr/>
      <dgm:t>
        <a:bodyPr/>
        <a:lstStyle/>
        <a:p>
          <a:endParaRPr lang="en-US" sz="1400">
            <a:solidFill>
              <a:schemeClr val="accent1">
                <a:lumMod val="50000"/>
              </a:schemeClr>
            </a:solidFill>
            <a:latin typeface="Sylfaen" pitchFamily="18" charset="0"/>
          </a:endParaRPr>
        </a:p>
      </dgm:t>
    </dgm:pt>
    <dgm:pt modelId="{F8A93D1E-8BF3-41B2-93B4-9A94B0448279}" type="sibTrans" cxnId="{BA0FBDF0-1A6C-4CB1-B737-EB48ABED4260}">
      <dgm:prSet/>
      <dgm:spPr/>
      <dgm:t>
        <a:bodyPr/>
        <a:lstStyle/>
        <a:p>
          <a:endParaRPr lang="en-US" sz="1400">
            <a:solidFill>
              <a:schemeClr val="accent1">
                <a:lumMod val="50000"/>
              </a:schemeClr>
            </a:solidFill>
            <a:latin typeface="Sylfaen" pitchFamily="18" charset="0"/>
          </a:endParaRPr>
        </a:p>
      </dgm:t>
    </dgm:pt>
    <dgm:pt modelId="{4890045E-A32E-4F28-A7E4-0BC6EAEC0A73}">
      <dgm:prSet custT="1"/>
      <dgm:spPr/>
      <dgm:t>
        <a:bodyPr/>
        <a:lstStyle/>
        <a:p>
          <a:r>
            <a:rPr lang="en-US" sz="1400" dirty="0" smtClean="0">
              <a:solidFill>
                <a:schemeClr val="accent1">
                  <a:lumMod val="50000"/>
                </a:schemeClr>
              </a:solidFill>
              <a:latin typeface="Sylfaen" panose="010A0502050306030303" pitchFamily="18" charset="0"/>
            </a:rPr>
            <a:t>Decree of the Minister № 241/N on Determining of Blood and Blood Components Donation Contraindications</a:t>
          </a:r>
          <a:endParaRPr lang="en-US" sz="1400" dirty="0">
            <a:solidFill>
              <a:schemeClr val="accent1">
                <a:lumMod val="50000"/>
              </a:schemeClr>
            </a:solidFill>
            <a:latin typeface="Sylfaen" pitchFamily="18" charset="0"/>
          </a:endParaRPr>
        </a:p>
      </dgm:t>
    </dgm:pt>
    <dgm:pt modelId="{B1C47693-C4AE-4F65-8CCB-7E3853004A3A}" type="parTrans" cxnId="{A5C05D9C-8604-4B01-8AD9-5A66844B49BB}">
      <dgm:prSet/>
      <dgm:spPr/>
      <dgm:t>
        <a:bodyPr/>
        <a:lstStyle/>
        <a:p>
          <a:endParaRPr lang="en-US" sz="1400">
            <a:solidFill>
              <a:schemeClr val="accent1">
                <a:lumMod val="50000"/>
              </a:schemeClr>
            </a:solidFill>
            <a:latin typeface="Sylfaen" pitchFamily="18" charset="0"/>
          </a:endParaRPr>
        </a:p>
      </dgm:t>
    </dgm:pt>
    <dgm:pt modelId="{1E54F644-DF83-4436-82A6-DB392C63FC94}" type="sibTrans" cxnId="{A5C05D9C-8604-4B01-8AD9-5A66844B49BB}">
      <dgm:prSet/>
      <dgm:spPr/>
      <dgm:t>
        <a:bodyPr/>
        <a:lstStyle/>
        <a:p>
          <a:endParaRPr lang="en-US" sz="1400">
            <a:solidFill>
              <a:schemeClr val="accent1">
                <a:lumMod val="50000"/>
              </a:schemeClr>
            </a:solidFill>
            <a:latin typeface="Sylfaen" pitchFamily="18" charset="0"/>
          </a:endParaRPr>
        </a:p>
      </dgm:t>
    </dgm:pt>
    <dgm:pt modelId="{8A5030A9-C336-40C4-8C43-9BA363D09AF4}">
      <dgm:prSet custT="1"/>
      <dgm:spPr/>
      <dgm:t>
        <a:bodyPr/>
        <a:lstStyle/>
        <a:p>
          <a:r>
            <a:rPr lang="en-US" sz="1400" dirty="0" smtClean="0">
              <a:solidFill>
                <a:schemeClr val="accent1">
                  <a:lumMod val="50000"/>
                </a:schemeClr>
              </a:solidFill>
              <a:latin typeface="Sylfaen" panose="010A0502050306030303" pitchFamily="18" charset="0"/>
            </a:rPr>
            <a:t>Resolution of the Government of Georgia № 74 approving Technical Regulations - Obligatory Normatives for Blood Transfusion Centers</a:t>
          </a:r>
          <a:endParaRPr lang="en-US" sz="1400" dirty="0">
            <a:solidFill>
              <a:schemeClr val="accent1">
                <a:lumMod val="50000"/>
              </a:schemeClr>
            </a:solidFill>
            <a:latin typeface="Sylfaen" pitchFamily="18" charset="0"/>
          </a:endParaRPr>
        </a:p>
      </dgm:t>
    </dgm:pt>
    <dgm:pt modelId="{E2406AF3-96EC-4780-9D00-9F9F5F3E643A}" type="parTrans" cxnId="{81A12927-6BD2-42DE-9B2B-624D49690FA4}">
      <dgm:prSet/>
      <dgm:spPr/>
      <dgm:t>
        <a:bodyPr/>
        <a:lstStyle/>
        <a:p>
          <a:endParaRPr lang="en-US" sz="1400">
            <a:solidFill>
              <a:schemeClr val="accent1">
                <a:lumMod val="50000"/>
              </a:schemeClr>
            </a:solidFill>
            <a:latin typeface="Sylfaen" pitchFamily="18" charset="0"/>
          </a:endParaRPr>
        </a:p>
      </dgm:t>
    </dgm:pt>
    <dgm:pt modelId="{0D88710C-38F6-40E1-ACDE-CD712C144306}" type="sibTrans" cxnId="{81A12927-6BD2-42DE-9B2B-624D49690FA4}">
      <dgm:prSet/>
      <dgm:spPr/>
      <dgm:t>
        <a:bodyPr/>
        <a:lstStyle/>
        <a:p>
          <a:endParaRPr lang="en-US" sz="1400">
            <a:solidFill>
              <a:schemeClr val="accent1">
                <a:lumMod val="50000"/>
              </a:schemeClr>
            </a:solidFill>
            <a:latin typeface="Sylfaen" pitchFamily="18" charset="0"/>
          </a:endParaRPr>
        </a:p>
      </dgm:t>
    </dgm:pt>
    <dgm:pt modelId="{D66F9058-EEB1-4544-8F13-94F49B69C878}">
      <dgm:prSet custT="1"/>
      <dgm:spPr/>
      <dgm:t>
        <a:bodyPr/>
        <a:lstStyle/>
        <a:p>
          <a:r>
            <a:rPr lang="en-US" sz="1400" dirty="0" smtClean="0">
              <a:solidFill>
                <a:schemeClr val="accent1">
                  <a:lumMod val="50000"/>
                </a:schemeClr>
              </a:solidFill>
              <a:latin typeface="Sylfaen" panose="010A0502050306030303" pitchFamily="18" charset="0"/>
            </a:rPr>
            <a:t>Resolution of the Government of Georgia №539 on Approval of Technical Regulations for Blood Establishments</a:t>
          </a:r>
          <a:endParaRPr lang="en-US" sz="1400" dirty="0">
            <a:solidFill>
              <a:schemeClr val="accent1">
                <a:lumMod val="50000"/>
              </a:schemeClr>
            </a:solidFill>
            <a:latin typeface="Sylfaen" pitchFamily="18" charset="0"/>
          </a:endParaRPr>
        </a:p>
      </dgm:t>
    </dgm:pt>
    <dgm:pt modelId="{3D457744-47DC-4CAA-A317-CFFDDB586648}" type="parTrans" cxnId="{AEFA4046-AB77-49E0-A900-3F25F147B295}">
      <dgm:prSet/>
      <dgm:spPr/>
      <dgm:t>
        <a:bodyPr/>
        <a:lstStyle/>
        <a:p>
          <a:endParaRPr lang="en-US" sz="1400">
            <a:solidFill>
              <a:schemeClr val="accent1">
                <a:lumMod val="50000"/>
              </a:schemeClr>
            </a:solidFill>
            <a:latin typeface="Sylfaen" pitchFamily="18" charset="0"/>
          </a:endParaRPr>
        </a:p>
      </dgm:t>
    </dgm:pt>
    <dgm:pt modelId="{BB87D694-6F23-409C-B70B-8585E2A42B82}" type="sibTrans" cxnId="{AEFA4046-AB77-49E0-A900-3F25F147B295}">
      <dgm:prSet/>
      <dgm:spPr/>
      <dgm:t>
        <a:bodyPr/>
        <a:lstStyle/>
        <a:p>
          <a:endParaRPr lang="en-US" sz="1400">
            <a:solidFill>
              <a:schemeClr val="accent1">
                <a:lumMod val="50000"/>
              </a:schemeClr>
            </a:solidFill>
            <a:latin typeface="Sylfaen" pitchFamily="18" charset="0"/>
          </a:endParaRPr>
        </a:p>
      </dgm:t>
    </dgm:pt>
    <dgm:pt modelId="{CF276EA1-6E60-4624-9859-9069B153FD8B}" type="pres">
      <dgm:prSet presAssocID="{397F7724-380E-457B-8495-25D0D6214764}" presName="hierChild1" presStyleCnt="0">
        <dgm:presLayoutVars>
          <dgm:orgChart val="1"/>
          <dgm:chPref val="1"/>
          <dgm:dir/>
          <dgm:animOne val="branch"/>
          <dgm:animLvl val="lvl"/>
          <dgm:resizeHandles/>
        </dgm:presLayoutVars>
      </dgm:prSet>
      <dgm:spPr/>
      <dgm:t>
        <a:bodyPr/>
        <a:lstStyle/>
        <a:p>
          <a:endParaRPr lang="en-US"/>
        </a:p>
      </dgm:t>
    </dgm:pt>
    <dgm:pt modelId="{205DC0F4-4FD7-4657-BD9F-DF48CF0FCF0B}" type="pres">
      <dgm:prSet presAssocID="{BED68F34-F931-49E4-A109-3A258FC59A88}" presName="hierRoot1" presStyleCnt="0">
        <dgm:presLayoutVars>
          <dgm:hierBranch val="init"/>
        </dgm:presLayoutVars>
      </dgm:prSet>
      <dgm:spPr/>
    </dgm:pt>
    <dgm:pt modelId="{4EAF5930-63B0-495C-AA01-676A8B92BB28}" type="pres">
      <dgm:prSet presAssocID="{BED68F34-F931-49E4-A109-3A258FC59A88}" presName="rootComposite1" presStyleCnt="0"/>
      <dgm:spPr/>
    </dgm:pt>
    <dgm:pt modelId="{D268A6BA-47C0-4BEF-8394-AAC43B24C189}" type="pres">
      <dgm:prSet presAssocID="{BED68F34-F931-49E4-A109-3A258FC59A88}" presName="rootText1" presStyleLbl="node0" presStyleIdx="0" presStyleCnt="1" custScaleX="573905" custScaleY="203580" custLinFactNeighborX="2560" custLinFactNeighborY="-93682">
        <dgm:presLayoutVars>
          <dgm:chPref val="3"/>
        </dgm:presLayoutVars>
      </dgm:prSet>
      <dgm:spPr/>
      <dgm:t>
        <a:bodyPr/>
        <a:lstStyle/>
        <a:p>
          <a:endParaRPr lang="en-US"/>
        </a:p>
      </dgm:t>
    </dgm:pt>
    <dgm:pt modelId="{AF500BD8-8C2C-4339-ACBF-1E533C5E69A1}" type="pres">
      <dgm:prSet presAssocID="{BED68F34-F931-49E4-A109-3A258FC59A88}" presName="rootConnector1" presStyleLbl="node1" presStyleIdx="0" presStyleCnt="0"/>
      <dgm:spPr/>
      <dgm:t>
        <a:bodyPr/>
        <a:lstStyle/>
        <a:p>
          <a:endParaRPr lang="en-US"/>
        </a:p>
      </dgm:t>
    </dgm:pt>
    <dgm:pt modelId="{30FC8B07-94BF-4253-A1DE-D5414FDF4B1A}" type="pres">
      <dgm:prSet presAssocID="{BED68F34-F931-49E4-A109-3A258FC59A88}" presName="hierChild2" presStyleCnt="0"/>
      <dgm:spPr/>
    </dgm:pt>
    <dgm:pt modelId="{933B9582-E21E-45FC-BF46-AD886DC80BF1}" type="pres">
      <dgm:prSet presAssocID="{FA3FD5F0-91A4-459F-86BF-B0A703EA8EB2}" presName="Name37" presStyleLbl="parChTrans1D2" presStyleIdx="0" presStyleCnt="7"/>
      <dgm:spPr/>
      <dgm:t>
        <a:bodyPr/>
        <a:lstStyle/>
        <a:p>
          <a:endParaRPr lang="en-US"/>
        </a:p>
      </dgm:t>
    </dgm:pt>
    <dgm:pt modelId="{23096BB4-E13E-4195-BE60-E9A18C81251F}" type="pres">
      <dgm:prSet presAssocID="{62BFEB0D-2392-4893-883E-28E02EFBB836}" presName="hierRoot2" presStyleCnt="0">
        <dgm:presLayoutVars>
          <dgm:hierBranch val="init"/>
        </dgm:presLayoutVars>
      </dgm:prSet>
      <dgm:spPr/>
    </dgm:pt>
    <dgm:pt modelId="{47DF5DE5-AC4E-4056-AF2A-6B2409FA9F5C}" type="pres">
      <dgm:prSet presAssocID="{62BFEB0D-2392-4893-883E-28E02EFBB836}" presName="rootComposite" presStyleCnt="0"/>
      <dgm:spPr/>
    </dgm:pt>
    <dgm:pt modelId="{F9C00004-05E5-4D31-90A0-D665734C2548}" type="pres">
      <dgm:prSet presAssocID="{62BFEB0D-2392-4893-883E-28E02EFBB836}" presName="rootText" presStyleLbl="node2" presStyleIdx="0" presStyleCnt="7" custScaleX="131834" custScaleY="803045" custLinFactNeighborX="-3937">
        <dgm:presLayoutVars>
          <dgm:chPref val="3"/>
        </dgm:presLayoutVars>
      </dgm:prSet>
      <dgm:spPr/>
      <dgm:t>
        <a:bodyPr/>
        <a:lstStyle/>
        <a:p>
          <a:endParaRPr lang="en-US"/>
        </a:p>
      </dgm:t>
    </dgm:pt>
    <dgm:pt modelId="{61633975-4C9A-46E8-819D-CBB724BF2F8D}" type="pres">
      <dgm:prSet presAssocID="{62BFEB0D-2392-4893-883E-28E02EFBB836}" presName="rootConnector" presStyleLbl="node2" presStyleIdx="0" presStyleCnt="7"/>
      <dgm:spPr/>
      <dgm:t>
        <a:bodyPr/>
        <a:lstStyle/>
        <a:p>
          <a:endParaRPr lang="en-US"/>
        </a:p>
      </dgm:t>
    </dgm:pt>
    <dgm:pt modelId="{1C57B060-E4FB-4ACA-8283-34F681FEE5BD}" type="pres">
      <dgm:prSet presAssocID="{62BFEB0D-2392-4893-883E-28E02EFBB836}" presName="hierChild4" presStyleCnt="0"/>
      <dgm:spPr/>
    </dgm:pt>
    <dgm:pt modelId="{72C25787-CA45-4E4F-BC02-B4A816253988}" type="pres">
      <dgm:prSet presAssocID="{62BFEB0D-2392-4893-883E-28E02EFBB836}" presName="hierChild5" presStyleCnt="0"/>
      <dgm:spPr/>
    </dgm:pt>
    <dgm:pt modelId="{9CFF4EDB-6206-4B08-8DD6-3FBB7680B50E}" type="pres">
      <dgm:prSet presAssocID="{43F94B82-F7E6-4743-8582-B07533816CC9}" presName="Name37" presStyleLbl="parChTrans1D2" presStyleIdx="1" presStyleCnt="7"/>
      <dgm:spPr/>
      <dgm:t>
        <a:bodyPr/>
        <a:lstStyle/>
        <a:p>
          <a:endParaRPr lang="en-US"/>
        </a:p>
      </dgm:t>
    </dgm:pt>
    <dgm:pt modelId="{98A61CDD-9D34-482C-B018-AD2849EEB135}" type="pres">
      <dgm:prSet presAssocID="{BA410B4B-729C-4CA6-9896-614599B924C2}" presName="hierRoot2" presStyleCnt="0">
        <dgm:presLayoutVars>
          <dgm:hierBranch val="init"/>
        </dgm:presLayoutVars>
      </dgm:prSet>
      <dgm:spPr/>
    </dgm:pt>
    <dgm:pt modelId="{4E31357D-00A2-45C4-938B-73BC1BBC07D0}" type="pres">
      <dgm:prSet presAssocID="{BA410B4B-729C-4CA6-9896-614599B924C2}" presName="rootComposite" presStyleCnt="0"/>
      <dgm:spPr/>
    </dgm:pt>
    <dgm:pt modelId="{E14661E0-760F-475C-9D9F-0AEA106ACA2B}" type="pres">
      <dgm:prSet presAssocID="{BA410B4B-729C-4CA6-9896-614599B924C2}" presName="rootText" presStyleLbl="node2" presStyleIdx="1" presStyleCnt="7" custScaleX="122619" custScaleY="795935">
        <dgm:presLayoutVars>
          <dgm:chPref val="3"/>
        </dgm:presLayoutVars>
      </dgm:prSet>
      <dgm:spPr/>
      <dgm:t>
        <a:bodyPr/>
        <a:lstStyle/>
        <a:p>
          <a:endParaRPr lang="en-US"/>
        </a:p>
      </dgm:t>
    </dgm:pt>
    <dgm:pt modelId="{C632C5B0-43E4-4F6C-A015-63CB08916720}" type="pres">
      <dgm:prSet presAssocID="{BA410B4B-729C-4CA6-9896-614599B924C2}" presName="rootConnector" presStyleLbl="node2" presStyleIdx="1" presStyleCnt="7"/>
      <dgm:spPr/>
      <dgm:t>
        <a:bodyPr/>
        <a:lstStyle/>
        <a:p>
          <a:endParaRPr lang="en-US"/>
        </a:p>
      </dgm:t>
    </dgm:pt>
    <dgm:pt modelId="{47BD4D50-6B59-476D-A3BC-5A2F2E0B3FB5}" type="pres">
      <dgm:prSet presAssocID="{BA410B4B-729C-4CA6-9896-614599B924C2}" presName="hierChild4" presStyleCnt="0"/>
      <dgm:spPr/>
    </dgm:pt>
    <dgm:pt modelId="{C292CC29-595C-4793-9E1B-FFC7E3462F91}" type="pres">
      <dgm:prSet presAssocID="{BA410B4B-729C-4CA6-9896-614599B924C2}" presName="hierChild5" presStyleCnt="0"/>
      <dgm:spPr/>
    </dgm:pt>
    <dgm:pt modelId="{223BD028-6D28-4D8E-B0DD-3250FFE623EF}" type="pres">
      <dgm:prSet presAssocID="{B1C47693-C4AE-4F65-8CCB-7E3853004A3A}" presName="Name37" presStyleLbl="parChTrans1D2" presStyleIdx="2" presStyleCnt="7"/>
      <dgm:spPr/>
      <dgm:t>
        <a:bodyPr/>
        <a:lstStyle/>
        <a:p>
          <a:endParaRPr lang="en-US"/>
        </a:p>
      </dgm:t>
    </dgm:pt>
    <dgm:pt modelId="{FCD784F9-E871-4934-B34B-F51DC2857B13}" type="pres">
      <dgm:prSet presAssocID="{4890045E-A32E-4F28-A7E4-0BC6EAEC0A73}" presName="hierRoot2" presStyleCnt="0">
        <dgm:presLayoutVars>
          <dgm:hierBranch val="init"/>
        </dgm:presLayoutVars>
      </dgm:prSet>
      <dgm:spPr/>
    </dgm:pt>
    <dgm:pt modelId="{272AEE39-E75F-456C-B470-8850AF12D94A}" type="pres">
      <dgm:prSet presAssocID="{4890045E-A32E-4F28-A7E4-0BC6EAEC0A73}" presName="rootComposite" presStyleCnt="0"/>
      <dgm:spPr/>
    </dgm:pt>
    <dgm:pt modelId="{A752AF17-6D4E-440F-AB0D-2035D1A2BA78}" type="pres">
      <dgm:prSet presAssocID="{4890045E-A32E-4F28-A7E4-0BC6EAEC0A73}" presName="rootText" presStyleLbl="node2" presStyleIdx="2" presStyleCnt="7" custScaleX="121642" custScaleY="789834">
        <dgm:presLayoutVars>
          <dgm:chPref val="3"/>
        </dgm:presLayoutVars>
      </dgm:prSet>
      <dgm:spPr/>
      <dgm:t>
        <a:bodyPr/>
        <a:lstStyle/>
        <a:p>
          <a:endParaRPr lang="en-US"/>
        </a:p>
      </dgm:t>
    </dgm:pt>
    <dgm:pt modelId="{C53A9D06-6924-4E24-9E98-498A6AC9E662}" type="pres">
      <dgm:prSet presAssocID="{4890045E-A32E-4F28-A7E4-0BC6EAEC0A73}" presName="rootConnector" presStyleLbl="node2" presStyleIdx="2" presStyleCnt="7"/>
      <dgm:spPr/>
      <dgm:t>
        <a:bodyPr/>
        <a:lstStyle/>
        <a:p>
          <a:endParaRPr lang="en-US"/>
        </a:p>
      </dgm:t>
    </dgm:pt>
    <dgm:pt modelId="{9C402A42-6C39-481D-92AE-3F7B559F826F}" type="pres">
      <dgm:prSet presAssocID="{4890045E-A32E-4F28-A7E4-0BC6EAEC0A73}" presName="hierChild4" presStyleCnt="0"/>
      <dgm:spPr/>
    </dgm:pt>
    <dgm:pt modelId="{18A90023-1CA5-4143-9870-5080043B598D}" type="pres">
      <dgm:prSet presAssocID="{4890045E-A32E-4F28-A7E4-0BC6EAEC0A73}" presName="hierChild5" presStyleCnt="0"/>
      <dgm:spPr/>
    </dgm:pt>
    <dgm:pt modelId="{CD4FA0BC-EE67-48DF-BC9E-BE2632CCA5ED}" type="pres">
      <dgm:prSet presAssocID="{E2406AF3-96EC-4780-9D00-9F9F5F3E643A}" presName="Name37" presStyleLbl="parChTrans1D2" presStyleIdx="3" presStyleCnt="7"/>
      <dgm:spPr/>
      <dgm:t>
        <a:bodyPr/>
        <a:lstStyle/>
        <a:p>
          <a:endParaRPr lang="en-US"/>
        </a:p>
      </dgm:t>
    </dgm:pt>
    <dgm:pt modelId="{56562DAB-D00E-4599-B478-C989A645F939}" type="pres">
      <dgm:prSet presAssocID="{8A5030A9-C336-40C4-8C43-9BA363D09AF4}" presName="hierRoot2" presStyleCnt="0">
        <dgm:presLayoutVars>
          <dgm:hierBranch val="init"/>
        </dgm:presLayoutVars>
      </dgm:prSet>
      <dgm:spPr/>
    </dgm:pt>
    <dgm:pt modelId="{8FC33609-BFD4-440C-828E-C5AC652E2F11}" type="pres">
      <dgm:prSet presAssocID="{8A5030A9-C336-40C4-8C43-9BA363D09AF4}" presName="rootComposite" presStyleCnt="0"/>
      <dgm:spPr/>
    </dgm:pt>
    <dgm:pt modelId="{05A62BA4-FBC2-4D27-AC5E-0F5ECBB3D987}" type="pres">
      <dgm:prSet presAssocID="{8A5030A9-C336-40C4-8C43-9BA363D09AF4}" presName="rootText" presStyleLbl="node2" presStyleIdx="3" presStyleCnt="7" custScaleX="117840" custScaleY="781467">
        <dgm:presLayoutVars>
          <dgm:chPref val="3"/>
        </dgm:presLayoutVars>
      </dgm:prSet>
      <dgm:spPr/>
      <dgm:t>
        <a:bodyPr/>
        <a:lstStyle/>
        <a:p>
          <a:endParaRPr lang="en-US"/>
        </a:p>
      </dgm:t>
    </dgm:pt>
    <dgm:pt modelId="{7A2C44DB-8445-40F2-915E-5A7B88370A26}" type="pres">
      <dgm:prSet presAssocID="{8A5030A9-C336-40C4-8C43-9BA363D09AF4}" presName="rootConnector" presStyleLbl="node2" presStyleIdx="3" presStyleCnt="7"/>
      <dgm:spPr/>
      <dgm:t>
        <a:bodyPr/>
        <a:lstStyle/>
        <a:p>
          <a:endParaRPr lang="en-US"/>
        </a:p>
      </dgm:t>
    </dgm:pt>
    <dgm:pt modelId="{DA66CA3A-A524-495D-836F-03D529D47BE9}" type="pres">
      <dgm:prSet presAssocID="{8A5030A9-C336-40C4-8C43-9BA363D09AF4}" presName="hierChild4" presStyleCnt="0"/>
      <dgm:spPr/>
    </dgm:pt>
    <dgm:pt modelId="{6DF9A712-3A91-473D-BDDA-24D82B955419}" type="pres">
      <dgm:prSet presAssocID="{8A5030A9-C336-40C4-8C43-9BA363D09AF4}" presName="hierChild5" presStyleCnt="0"/>
      <dgm:spPr/>
    </dgm:pt>
    <dgm:pt modelId="{8384970B-B22A-4F58-8201-5101166B490B}" type="pres">
      <dgm:prSet presAssocID="{3D457744-47DC-4CAA-A317-CFFDDB586648}" presName="Name37" presStyleLbl="parChTrans1D2" presStyleIdx="4" presStyleCnt="7"/>
      <dgm:spPr/>
      <dgm:t>
        <a:bodyPr/>
        <a:lstStyle/>
        <a:p>
          <a:endParaRPr lang="en-US"/>
        </a:p>
      </dgm:t>
    </dgm:pt>
    <dgm:pt modelId="{434A36C4-5B0F-453E-A4C4-F0232E71A129}" type="pres">
      <dgm:prSet presAssocID="{D66F9058-EEB1-4544-8F13-94F49B69C878}" presName="hierRoot2" presStyleCnt="0">
        <dgm:presLayoutVars>
          <dgm:hierBranch val="init"/>
        </dgm:presLayoutVars>
      </dgm:prSet>
      <dgm:spPr/>
    </dgm:pt>
    <dgm:pt modelId="{21E2CB98-CA4F-4163-AC48-1480E5A1A71F}" type="pres">
      <dgm:prSet presAssocID="{D66F9058-EEB1-4544-8F13-94F49B69C878}" presName="rootComposite" presStyleCnt="0"/>
      <dgm:spPr/>
    </dgm:pt>
    <dgm:pt modelId="{3D5C0A55-13F2-4BC7-A57E-9DCE17A6135C}" type="pres">
      <dgm:prSet presAssocID="{D66F9058-EEB1-4544-8F13-94F49B69C878}" presName="rootText" presStyleLbl="node2" presStyleIdx="4" presStyleCnt="7" custScaleX="118186" custScaleY="782724">
        <dgm:presLayoutVars>
          <dgm:chPref val="3"/>
        </dgm:presLayoutVars>
      </dgm:prSet>
      <dgm:spPr/>
      <dgm:t>
        <a:bodyPr/>
        <a:lstStyle/>
        <a:p>
          <a:endParaRPr lang="en-US"/>
        </a:p>
      </dgm:t>
    </dgm:pt>
    <dgm:pt modelId="{A96D663F-AA5D-4410-90E7-6F62C9339DDC}" type="pres">
      <dgm:prSet presAssocID="{D66F9058-EEB1-4544-8F13-94F49B69C878}" presName="rootConnector" presStyleLbl="node2" presStyleIdx="4" presStyleCnt="7"/>
      <dgm:spPr/>
      <dgm:t>
        <a:bodyPr/>
        <a:lstStyle/>
        <a:p>
          <a:endParaRPr lang="en-US"/>
        </a:p>
      </dgm:t>
    </dgm:pt>
    <dgm:pt modelId="{A5C79407-3D99-427B-8911-381D53AD33FF}" type="pres">
      <dgm:prSet presAssocID="{D66F9058-EEB1-4544-8F13-94F49B69C878}" presName="hierChild4" presStyleCnt="0"/>
      <dgm:spPr/>
    </dgm:pt>
    <dgm:pt modelId="{E0277E0E-71AC-4CD0-B31A-5157D433E76B}" type="pres">
      <dgm:prSet presAssocID="{D66F9058-EEB1-4544-8F13-94F49B69C878}" presName="hierChild5" presStyleCnt="0"/>
      <dgm:spPr/>
    </dgm:pt>
    <dgm:pt modelId="{12398892-03A3-4DAF-8124-0EBFB31ADFDC}" type="pres">
      <dgm:prSet presAssocID="{BC0C5412-2C5A-49F5-B034-2C62DE23EE9D}" presName="Name37" presStyleLbl="parChTrans1D2" presStyleIdx="5" presStyleCnt="7"/>
      <dgm:spPr/>
      <dgm:t>
        <a:bodyPr/>
        <a:lstStyle/>
        <a:p>
          <a:endParaRPr lang="en-US"/>
        </a:p>
      </dgm:t>
    </dgm:pt>
    <dgm:pt modelId="{531C9592-C9A4-4224-8835-812B81FD4816}" type="pres">
      <dgm:prSet presAssocID="{3CCD5E14-C0B5-44B4-94D0-54515EDBB4EF}" presName="hierRoot2" presStyleCnt="0">
        <dgm:presLayoutVars>
          <dgm:hierBranch val="init"/>
        </dgm:presLayoutVars>
      </dgm:prSet>
      <dgm:spPr/>
    </dgm:pt>
    <dgm:pt modelId="{23D0F9F9-18A6-4985-8CF3-CF2139FEF40C}" type="pres">
      <dgm:prSet presAssocID="{3CCD5E14-C0B5-44B4-94D0-54515EDBB4EF}" presName="rootComposite" presStyleCnt="0"/>
      <dgm:spPr/>
    </dgm:pt>
    <dgm:pt modelId="{CAB3857E-8F67-4CCE-AE3F-4A0591CCB448}" type="pres">
      <dgm:prSet presAssocID="{3CCD5E14-C0B5-44B4-94D0-54515EDBB4EF}" presName="rootText" presStyleLbl="node2" presStyleIdx="5" presStyleCnt="7" custScaleX="151014" custScaleY="775615">
        <dgm:presLayoutVars>
          <dgm:chPref val="3"/>
        </dgm:presLayoutVars>
      </dgm:prSet>
      <dgm:spPr/>
      <dgm:t>
        <a:bodyPr/>
        <a:lstStyle/>
        <a:p>
          <a:endParaRPr lang="en-US"/>
        </a:p>
      </dgm:t>
    </dgm:pt>
    <dgm:pt modelId="{97770B8E-E7E8-4831-BD7B-0E10F0DC396C}" type="pres">
      <dgm:prSet presAssocID="{3CCD5E14-C0B5-44B4-94D0-54515EDBB4EF}" presName="rootConnector" presStyleLbl="node2" presStyleIdx="5" presStyleCnt="7"/>
      <dgm:spPr/>
      <dgm:t>
        <a:bodyPr/>
        <a:lstStyle/>
        <a:p>
          <a:endParaRPr lang="en-US"/>
        </a:p>
      </dgm:t>
    </dgm:pt>
    <dgm:pt modelId="{F493D93F-ED4A-4193-8532-534AC6D332CC}" type="pres">
      <dgm:prSet presAssocID="{3CCD5E14-C0B5-44B4-94D0-54515EDBB4EF}" presName="hierChild4" presStyleCnt="0"/>
      <dgm:spPr/>
    </dgm:pt>
    <dgm:pt modelId="{012B9698-7B7C-42D2-AC3D-6F46AF742151}" type="pres">
      <dgm:prSet presAssocID="{3CCD5E14-C0B5-44B4-94D0-54515EDBB4EF}" presName="hierChild5" presStyleCnt="0"/>
      <dgm:spPr/>
    </dgm:pt>
    <dgm:pt modelId="{0FD121EF-8B18-41F9-BF03-3173EAF81914}" type="pres">
      <dgm:prSet presAssocID="{AF45D5D7-C9CD-42DE-935F-8E4FB01DB912}" presName="Name37" presStyleLbl="parChTrans1D2" presStyleIdx="6" presStyleCnt="7"/>
      <dgm:spPr/>
      <dgm:t>
        <a:bodyPr/>
        <a:lstStyle/>
        <a:p>
          <a:endParaRPr lang="en-US"/>
        </a:p>
      </dgm:t>
    </dgm:pt>
    <dgm:pt modelId="{BAFDC306-1A8B-452D-9E8D-C7021A0A725D}" type="pres">
      <dgm:prSet presAssocID="{C63031A2-983B-49D1-80B3-D5391E833706}" presName="hierRoot2" presStyleCnt="0">
        <dgm:presLayoutVars>
          <dgm:hierBranch val="init"/>
        </dgm:presLayoutVars>
      </dgm:prSet>
      <dgm:spPr/>
    </dgm:pt>
    <dgm:pt modelId="{D96969E2-D17C-4DE1-ADCD-44BC4A4970A8}" type="pres">
      <dgm:prSet presAssocID="{C63031A2-983B-49D1-80B3-D5391E833706}" presName="rootComposite" presStyleCnt="0"/>
      <dgm:spPr/>
    </dgm:pt>
    <dgm:pt modelId="{9B78AD50-2830-4B9B-AB57-92CFA1546725}" type="pres">
      <dgm:prSet presAssocID="{C63031A2-983B-49D1-80B3-D5391E833706}" presName="rootText" presStyleLbl="node2" presStyleIdx="6" presStyleCnt="7" custScaleX="137275" custScaleY="778845">
        <dgm:presLayoutVars>
          <dgm:chPref val="3"/>
        </dgm:presLayoutVars>
      </dgm:prSet>
      <dgm:spPr/>
      <dgm:t>
        <a:bodyPr/>
        <a:lstStyle/>
        <a:p>
          <a:endParaRPr lang="en-US"/>
        </a:p>
      </dgm:t>
    </dgm:pt>
    <dgm:pt modelId="{5F148F28-D3E1-49CA-8FEB-42A621EB0FEA}" type="pres">
      <dgm:prSet presAssocID="{C63031A2-983B-49D1-80B3-D5391E833706}" presName="rootConnector" presStyleLbl="node2" presStyleIdx="6" presStyleCnt="7"/>
      <dgm:spPr/>
      <dgm:t>
        <a:bodyPr/>
        <a:lstStyle/>
        <a:p>
          <a:endParaRPr lang="en-US"/>
        </a:p>
      </dgm:t>
    </dgm:pt>
    <dgm:pt modelId="{A9F10A8A-37F1-4010-A4E5-9BB546A2C1E0}" type="pres">
      <dgm:prSet presAssocID="{C63031A2-983B-49D1-80B3-D5391E833706}" presName="hierChild4" presStyleCnt="0"/>
      <dgm:spPr/>
    </dgm:pt>
    <dgm:pt modelId="{ED1F414B-6880-4EEB-9835-7C62A755E93E}" type="pres">
      <dgm:prSet presAssocID="{C63031A2-983B-49D1-80B3-D5391E833706}" presName="hierChild5" presStyleCnt="0"/>
      <dgm:spPr/>
    </dgm:pt>
    <dgm:pt modelId="{E86989A4-A5BB-463F-8126-314CDDECD5E1}" type="pres">
      <dgm:prSet presAssocID="{BED68F34-F931-49E4-A109-3A258FC59A88}" presName="hierChild3" presStyleCnt="0"/>
      <dgm:spPr/>
    </dgm:pt>
  </dgm:ptLst>
  <dgm:cxnLst>
    <dgm:cxn modelId="{FA623CD8-0BAF-4F81-968A-AFD44C25D28D}" type="presOf" srcId="{B1C47693-C4AE-4F65-8CCB-7E3853004A3A}" destId="{223BD028-6D28-4D8E-B0DD-3250FFE623EF}" srcOrd="0" destOrd="0" presId="urn:microsoft.com/office/officeart/2005/8/layout/orgChart1"/>
    <dgm:cxn modelId="{02AAD427-4E0A-43DF-949D-F4A846D67D3A}" type="presOf" srcId="{FA3FD5F0-91A4-459F-86BF-B0A703EA8EB2}" destId="{933B9582-E21E-45FC-BF46-AD886DC80BF1}" srcOrd="0" destOrd="0" presId="urn:microsoft.com/office/officeart/2005/8/layout/orgChart1"/>
    <dgm:cxn modelId="{CA830666-2D1E-4B00-9379-5BB89D4D38CA}" type="presOf" srcId="{3CCD5E14-C0B5-44B4-94D0-54515EDBB4EF}" destId="{CAB3857E-8F67-4CCE-AE3F-4A0591CCB448}" srcOrd="0" destOrd="0" presId="urn:microsoft.com/office/officeart/2005/8/layout/orgChart1"/>
    <dgm:cxn modelId="{73F3530B-7404-4412-8CE7-6398394515A2}" type="presOf" srcId="{E2406AF3-96EC-4780-9D00-9F9F5F3E643A}" destId="{CD4FA0BC-EE67-48DF-BC9E-BE2632CCA5ED}" srcOrd="0" destOrd="0" presId="urn:microsoft.com/office/officeart/2005/8/layout/orgChart1"/>
    <dgm:cxn modelId="{A33A5B0F-CCB2-410C-88AF-BFB1B4ABA0AB}" type="presOf" srcId="{BED68F34-F931-49E4-A109-3A258FC59A88}" destId="{D268A6BA-47C0-4BEF-8394-AAC43B24C189}" srcOrd="0" destOrd="0" presId="urn:microsoft.com/office/officeart/2005/8/layout/orgChart1"/>
    <dgm:cxn modelId="{6CB95818-447D-4715-875D-5D2617398AC8}" type="presOf" srcId="{AF45D5D7-C9CD-42DE-935F-8E4FB01DB912}" destId="{0FD121EF-8B18-41F9-BF03-3173EAF81914}" srcOrd="0" destOrd="0" presId="urn:microsoft.com/office/officeart/2005/8/layout/orgChart1"/>
    <dgm:cxn modelId="{955BE7D0-AC57-4B98-984D-D62CF066B4AD}" type="presOf" srcId="{62BFEB0D-2392-4893-883E-28E02EFBB836}" destId="{61633975-4C9A-46E8-819D-CBB724BF2F8D}" srcOrd="1" destOrd="0" presId="urn:microsoft.com/office/officeart/2005/8/layout/orgChart1"/>
    <dgm:cxn modelId="{A5C05D9C-8604-4B01-8AD9-5A66844B49BB}" srcId="{BED68F34-F931-49E4-A109-3A258FC59A88}" destId="{4890045E-A32E-4F28-A7E4-0BC6EAEC0A73}" srcOrd="2" destOrd="0" parTransId="{B1C47693-C4AE-4F65-8CCB-7E3853004A3A}" sibTransId="{1E54F644-DF83-4436-82A6-DB392C63FC94}"/>
    <dgm:cxn modelId="{4AE08041-8C2C-40B5-A2FC-B59F00969C0C}" type="presOf" srcId="{8A5030A9-C336-40C4-8C43-9BA363D09AF4}" destId="{7A2C44DB-8445-40F2-915E-5A7B88370A26}" srcOrd="1" destOrd="0" presId="urn:microsoft.com/office/officeart/2005/8/layout/orgChart1"/>
    <dgm:cxn modelId="{BA0FBDF0-1A6C-4CB1-B737-EB48ABED4260}" srcId="{BED68F34-F931-49E4-A109-3A258FC59A88}" destId="{BA410B4B-729C-4CA6-9896-614599B924C2}" srcOrd="1" destOrd="0" parTransId="{43F94B82-F7E6-4743-8582-B07533816CC9}" sibTransId="{F8A93D1E-8BF3-41B2-93B4-9A94B0448279}"/>
    <dgm:cxn modelId="{86F96675-7588-4251-BA2C-F9C4823484FD}" type="presOf" srcId="{3D457744-47DC-4CAA-A317-CFFDDB586648}" destId="{8384970B-B22A-4F58-8201-5101166B490B}" srcOrd="0" destOrd="0" presId="urn:microsoft.com/office/officeart/2005/8/layout/orgChart1"/>
    <dgm:cxn modelId="{A87A4128-21D7-4DFA-9AE5-9FEE184AB533}" type="presOf" srcId="{BA410B4B-729C-4CA6-9896-614599B924C2}" destId="{C632C5B0-43E4-4F6C-A015-63CB08916720}" srcOrd="1" destOrd="0" presId="urn:microsoft.com/office/officeart/2005/8/layout/orgChart1"/>
    <dgm:cxn modelId="{46E5AA36-34E2-40B5-B9BE-EEC406EC9EB2}" type="presOf" srcId="{4890045E-A32E-4F28-A7E4-0BC6EAEC0A73}" destId="{A752AF17-6D4E-440F-AB0D-2035D1A2BA78}" srcOrd="0" destOrd="0" presId="urn:microsoft.com/office/officeart/2005/8/layout/orgChart1"/>
    <dgm:cxn modelId="{ECBC86FD-25EA-48AC-AD77-1067C4A00F19}" type="presOf" srcId="{397F7724-380E-457B-8495-25D0D6214764}" destId="{CF276EA1-6E60-4624-9859-9069B153FD8B}" srcOrd="0" destOrd="0" presId="urn:microsoft.com/office/officeart/2005/8/layout/orgChart1"/>
    <dgm:cxn modelId="{76CE7AC7-212D-48BE-ABF0-B87516F6C17D}" type="presOf" srcId="{D66F9058-EEB1-4544-8F13-94F49B69C878}" destId="{A96D663F-AA5D-4410-90E7-6F62C9339DDC}" srcOrd="1" destOrd="0" presId="urn:microsoft.com/office/officeart/2005/8/layout/orgChart1"/>
    <dgm:cxn modelId="{FD531CDA-7CB0-44B5-AE5A-39953FC11AB2}" srcId="{BED68F34-F931-49E4-A109-3A258FC59A88}" destId="{C63031A2-983B-49D1-80B3-D5391E833706}" srcOrd="6" destOrd="0" parTransId="{AF45D5D7-C9CD-42DE-935F-8E4FB01DB912}" sibTransId="{0E8A302D-2C25-407C-B600-029C259A8376}"/>
    <dgm:cxn modelId="{B9FA66C7-EDDF-4D22-91E7-27BFB10C2136}" type="presOf" srcId="{4890045E-A32E-4F28-A7E4-0BC6EAEC0A73}" destId="{C53A9D06-6924-4E24-9E98-498A6AC9E662}" srcOrd="1" destOrd="0" presId="urn:microsoft.com/office/officeart/2005/8/layout/orgChart1"/>
    <dgm:cxn modelId="{9F596944-A7FA-4D03-9AB7-4C8BB389DB01}" type="presOf" srcId="{BED68F34-F931-49E4-A109-3A258FC59A88}" destId="{AF500BD8-8C2C-4339-ACBF-1E533C5E69A1}" srcOrd="1" destOrd="0" presId="urn:microsoft.com/office/officeart/2005/8/layout/orgChart1"/>
    <dgm:cxn modelId="{ED43D77B-18BE-4EA6-927D-6C3E32E7E913}" type="presOf" srcId="{43F94B82-F7E6-4743-8582-B07533816CC9}" destId="{9CFF4EDB-6206-4B08-8DD6-3FBB7680B50E}" srcOrd="0" destOrd="0" presId="urn:microsoft.com/office/officeart/2005/8/layout/orgChart1"/>
    <dgm:cxn modelId="{EF0598F0-8A1F-47A8-8D2A-557D9FB97294}" type="presOf" srcId="{D66F9058-EEB1-4544-8F13-94F49B69C878}" destId="{3D5C0A55-13F2-4BC7-A57E-9DCE17A6135C}" srcOrd="0" destOrd="0" presId="urn:microsoft.com/office/officeart/2005/8/layout/orgChart1"/>
    <dgm:cxn modelId="{49E9B950-8861-49FE-AA7F-C353BA5115AE}" type="presOf" srcId="{BA410B4B-729C-4CA6-9896-614599B924C2}" destId="{E14661E0-760F-475C-9D9F-0AEA106ACA2B}" srcOrd="0" destOrd="0" presId="urn:microsoft.com/office/officeart/2005/8/layout/orgChart1"/>
    <dgm:cxn modelId="{C78DFA11-426C-4867-A019-A6B87603C7FE}" type="presOf" srcId="{8A5030A9-C336-40C4-8C43-9BA363D09AF4}" destId="{05A62BA4-FBC2-4D27-AC5E-0F5ECBB3D987}" srcOrd="0" destOrd="0" presId="urn:microsoft.com/office/officeart/2005/8/layout/orgChart1"/>
    <dgm:cxn modelId="{DE649667-290A-4FC3-A021-472E8E664CCE}" type="presOf" srcId="{BC0C5412-2C5A-49F5-B034-2C62DE23EE9D}" destId="{12398892-03A3-4DAF-8124-0EBFB31ADFDC}" srcOrd="0" destOrd="0" presId="urn:microsoft.com/office/officeart/2005/8/layout/orgChart1"/>
    <dgm:cxn modelId="{81A12927-6BD2-42DE-9B2B-624D49690FA4}" srcId="{BED68F34-F931-49E4-A109-3A258FC59A88}" destId="{8A5030A9-C336-40C4-8C43-9BA363D09AF4}" srcOrd="3" destOrd="0" parTransId="{E2406AF3-96EC-4780-9D00-9F9F5F3E643A}" sibTransId="{0D88710C-38F6-40E1-ACDE-CD712C144306}"/>
    <dgm:cxn modelId="{EF51BD66-0C4D-4AB2-BAC2-58AE3197A5A0}" type="presOf" srcId="{62BFEB0D-2392-4893-883E-28E02EFBB836}" destId="{F9C00004-05E5-4D31-90A0-D665734C2548}" srcOrd="0" destOrd="0" presId="urn:microsoft.com/office/officeart/2005/8/layout/orgChart1"/>
    <dgm:cxn modelId="{9E6F8FBD-B392-4DBC-BB26-FC0126E78D0F}" type="presOf" srcId="{C63031A2-983B-49D1-80B3-D5391E833706}" destId="{9B78AD50-2830-4B9B-AB57-92CFA1546725}" srcOrd="0" destOrd="0" presId="urn:microsoft.com/office/officeart/2005/8/layout/orgChart1"/>
    <dgm:cxn modelId="{AEFA4046-AB77-49E0-A900-3F25F147B295}" srcId="{BED68F34-F931-49E4-A109-3A258FC59A88}" destId="{D66F9058-EEB1-4544-8F13-94F49B69C878}" srcOrd="4" destOrd="0" parTransId="{3D457744-47DC-4CAA-A317-CFFDDB586648}" sibTransId="{BB87D694-6F23-409C-B70B-8585E2A42B82}"/>
    <dgm:cxn modelId="{AB6E1C0B-5631-43A4-9CA1-8CFFCB6ED0A6}" type="presOf" srcId="{3CCD5E14-C0B5-44B4-94D0-54515EDBB4EF}" destId="{97770B8E-E7E8-4831-BD7B-0E10F0DC396C}" srcOrd="1" destOrd="0" presId="urn:microsoft.com/office/officeart/2005/8/layout/orgChart1"/>
    <dgm:cxn modelId="{A23214E4-C20C-40CB-BF38-640FDF86FDC5}" type="presOf" srcId="{C63031A2-983B-49D1-80B3-D5391E833706}" destId="{5F148F28-D3E1-49CA-8FEB-42A621EB0FEA}" srcOrd="1" destOrd="0" presId="urn:microsoft.com/office/officeart/2005/8/layout/orgChart1"/>
    <dgm:cxn modelId="{5853AC5D-0A9F-45D4-9B3F-DB6049B80354}" srcId="{BED68F34-F931-49E4-A109-3A258FC59A88}" destId="{62BFEB0D-2392-4893-883E-28E02EFBB836}" srcOrd="0" destOrd="0" parTransId="{FA3FD5F0-91A4-459F-86BF-B0A703EA8EB2}" sibTransId="{A1E1D581-C10C-4332-BCDA-16945B8C1EB4}"/>
    <dgm:cxn modelId="{5085BB6A-523A-4831-985F-6232DA8F7F42}" srcId="{BED68F34-F931-49E4-A109-3A258FC59A88}" destId="{3CCD5E14-C0B5-44B4-94D0-54515EDBB4EF}" srcOrd="5" destOrd="0" parTransId="{BC0C5412-2C5A-49F5-B034-2C62DE23EE9D}" sibTransId="{DAC3410F-70BE-4740-9E6D-7BEFE4C04012}"/>
    <dgm:cxn modelId="{BA3EB65F-EDA4-4478-86F7-4F41D1984780}" srcId="{397F7724-380E-457B-8495-25D0D6214764}" destId="{BED68F34-F931-49E4-A109-3A258FC59A88}" srcOrd="0" destOrd="0" parTransId="{475A86E4-F1E3-4776-A28B-7DCFE3809A23}" sibTransId="{70460F1C-4FE0-4EF0-A9C7-E36121E211AA}"/>
    <dgm:cxn modelId="{93208FAD-B519-4DD7-A796-BF0EA7BE4F4A}" type="presParOf" srcId="{CF276EA1-6E60-4624-9859-9069B153FD8B}" destId="{205DC0F4-4FD7-4657-BD9F-DF48CF0FCF0B}" srcOrd="0" destOrd="0" presId="urn:microsoft.com/office/officeart/2005/8/layout/orgChart1"/>
    <dgm:cxn modelId="{3F33CDDA-D2D0-4271-8FEF-B5A336C65755}" type="presParOf" srcId="{205DC0F4-4FD7-4657-BD9F-DF48CF0FCF0B}" destId="{4EAF5930-63B0-495C-AA01-676A8B92BB28}" srcOrd="0" destOrd="0" presId="urn:microsoft.com/office/officeart/2005/8/layout/orgChart1"/>
    <dgm:cxn modelId="{499A5CB6-AF06-4612-BCA5-C5C329FEDA0B}" type="presParOf" srcId="{4EAF5930-63B0-495C-AA01-676A8B92BB28}" destId="{D268A6BA-47C0-4BEF-8394-AAC43B24C189}" srcOrd="0" destOrd="0" presId="urn:microsoft.com/office/officeart/2005/8/layout/orgChart1"/>
    <dgm:cxn modelId="{748F8B8A-0BF9-4D72-9EB0-CACD17340FDA}" type="presParOf" srcId="{4EAF5930-63B0-495C-AA01-676A8B92BB28}" destId="{AF500BD8-8C2C-4339-ACBF-1E533C5E69A1}" srcOrd="1" destOrd="0" presId="urn:microsoft.com/office/officeart/2005/8/layout/orgChart1"/>
    <dgm:cxn modelId="{5BBDF09F-76AF-4F42-8580-45384B52F25E}" type="presParOf" srcId="{205DC0F4-4FD7-4657-BD9F-DF48CF0FCF0B}" destId="{30FC8B07-94BF-4253-A1DE-D5414FDF4B1A}" srcOrd="1" destOrd="0" presId="urn:microsoft.com/office/officeart/2005/8/layout/orgChart1"/>
    <dgm:cxn modelId="{B55B5BCE-FC79-41B1-B987-26894099B7F2}" type="presParOf" srcId="{30FC8B07-94BF-4253-A1DE-D5414FDF4B1A}" destId="{933B9582-E21E-45FC-BF46-AD886DC80BF1}" srcOrd="0" destOrd="0" presId="urn:microsoft.com/office/officeart/2005/8/layout/orgChart1"/>
    <dgm:cxn modelId="{C45DD303-8450-4E60-8BF7-7E9C0765724F}" type="presParOf" srcId="{30FC8B07-94BF-4253-A1DE-D5414FDF4B1A}" destId="{23096BB4-E13E-4195-BE60-E9A18C81251F}" srcOrd="1" destOrd="0" presId="urn:microsoft.com/office/officeart/2005/8/layout/orgChart1"/>
    <dgm:cxn modelId="{1E371EDD-F26E-4B0A-8C28-E5BAD0C7AE97}" type="presParOf" srcId="{23096BB4-E13E-4195-BE60-E9A18C81251F}" destId="{47DF5DE5-AC4E-4056-AF2A-6B2409FA9F5C}" srcOrd="0" destOrd="0" presId="urn:microsoft.com/office/officeart/2005/8/layout/orgChart1"/>
    <dgm:cxn modelId="{03A081B6-1BD5-4EA2-A0B8-6E3D6510604F}" type="presParOf" srcId="{47DF5DE5-AC4E-4056-AF2A-6B2409FA9F5C}" destId="{F9C00004-05E5-4D31-90A0-D665734C2548}" srcOrd="0" destOrd="0" presId="urn:microsoft.com/office/officeart/2005/8/layout/orgChart1"/>
    <dgm:cxn modelId="{00FC80C5-EA6A-488C-84DE-862622D22396}" type="presParOf" srcId="{47DF5DE5-AC4E-4056-AF2A-6B2409FA9F5C}" destId="{61633975-4C9A-46E8-819D-CBB724BF2F8D}" srcOrd="1" destOrd="0" presId="urn:microsoft.com/office/officeart/2005/8/layout/orgChart1"/>
    <dgm:cxn modelId="{9B04512B-6CC8-49D5-B577-2881DC08CF9E}" type="presParOf" srcId="{23096BB4-E13E-4195-BE60-E9A18C81251F}" destId="{1C57B060-E4FB-4ACA-8283-34F681FEE5BD}" srcOrd="1" destOrd="0" presId="urn:microsoft.com/office/officeart/2005/8/layout/orgChart1"/>
    <dgm:cxn modelId="{29AC3587-80EE-4632-AB56-99B1556A4EEA}" type="presParOf" srcId="{23096BB4-E13E-4195-BE60-E9A18C81251F}" destId="{72C25787-CA45-4E4F-BC02-B4A816253988}" srcOrd="2" destOrd="0" presId="urn:microsoft.com/office/officeart/2005/8/layout/orgChart1"/>
    <dgm:cxn modelId="{8A9E7258-87DF-409D-BCB2-118EABE7CC1B}" type="presParOf" srcId="{30FC8B07-94BF-4253-A1DE-D5414FDF4B1A}" destId="{9CFF4EDB-6206-4B08-8DD6-3FBB7680B50E}" srcOrd="2" destOrd="0" presId="urn:microsoft.com/office/officeart/2005/8/layout/orgChart1"/>
    <dgm:cxn modelId="{079DA3F8-D121-4E30-90D5-8CFAC8D56F28}" type="presParOf" srcId="{30FC8B07-94BF-4253-A1DE-D5414FDF4B1A}" destId="{98A61CDD-9D34-482C-B018-AD2849EEB135}" srcOrd="3" destOrd="0" presId="urn:microsoft.com/office/officeart/2005/8/layout/orgChart1"/>
    <dgm:cxn modelId="{26B926CB-7D6E-4BEB-B846-8F88B60E9DBA}" type="presParOf" srcId="{98A61CDD-9D34-482C-B018-AD2849EEB135}" destId="{4E31357D-00A2-45C4-938B-73BC1BBC07D0}" srcOrd="0" destOrd="0" presId="urn:microsoft.com/office/officeart/2005/8/layout/orgChart1"/>
    <dgm:cxn modelId="{CB3AAF2F-95E8-4E89-B9A6-36418DDE340D}" type="presParOf" srcId="{4E31357D-00A2-45C4-938B-73BC1BBC07D0}" destId="{E14661E0-760F-475C-9D9F-0AEA106ACA2B}" srcOrd="0" destOrd="0" presId="urn:microsoft.com/office/officeart/2005/8/layout/orgChart1"/>
    <dgm:cxn modelId="{B0E79F0F-B2F2-40B8-9A1E-0C7156F1E63D}" type="presParOf" srcId="{4E31357D-00A2-45C4-938B-73BC1BBC07D0}" destId="{C632C5B0-43E4-4F6C-A015-63CB08916720}" srcOrd="1" destOrd="0" presId="urn:microsoft.com/office/officeart/2005/8/layout/orgChart1"/>
    <dgm:cxn modelId="{A8F80C64-062D-44E9-AE4D-00FC3DD7C102}" type="presParOf" srcId="{98A61CDD-9D34-482C-B018-AD2849EEB135}" destId="{47BD4D50-6B59-476D-A3BC-5A2F2E0B3FB5}" srcOrd="1" destOrd="0" presId="urn:microsoft.com/office/officeart/2005/8/layout/orgChart1"/>
    <dgm:cxn modelId="{02BA8865-9863-4DC9-8EF1-6DAF29A31E71}" type="presParOf" srcId="{98A61CDD-9D34-482C-B018-AD2849EEB135}" destId="{C292CC29-595C-4793-9E1B-FFC7E3462F91}" srcOrd="2" destOrd="0" presId="urn:microsoft.com/office/officeart/2005/8/layout/orgChart1"/>
    <dgm:cxn modelId="{69E15CF5-2F7B-46CE-84DA-59E4C9CD764B}" type="presParOf" srcId="{30FC8B07-94BF-4253-A1DE-D5414FDF4B1A}" destId="{223BD028-6D28-4D8E-B0DD-3250FFE623EF}" srcOrd="4" destOrd="0" presId="urn:microsoft.com/office/officeart/2005/8/layout/orgChart1"/>
    <dgm:cxn modelId="{B5740F6F-7B22-48DC-A1ED-091584D72EEC}" type="presParOf" srcId="{30FC8B07-94BF-4253-A1DE-D5414FDF4B1A}" destId="{FCD784F9-E871-4934-B34B-F51DC2857B13}" srcOrd="5" destOrd="0" presId="urn:microsoft.com/office/officeart/2005/8/layout/orgChart1"/>
    <dgm:cxn modelId="{8E71FE5E-DE03-4ED3-A200-669F5A49AE77}" type="presParOf" srcId="{FCD784F9-E871-4934-B34B-F51DC2857B13}" destId="{272AEE39-E75F-456C-B470-8850AF12D94A}" srcOrd="0" destOrd="0" presId="urn:microsoft.com/office/officeart/2005/8/layout/orgChart1"/>
    <dgm:cxn modelId="{D4AEF780-3275-46B1-87A8-C4C8585E0D78}" type="presParOf" srcId="{272AEE39-E75F-456C-B470-8850AF12D94A}" destId="{A752AF17-6D4E-440F-AB0D-2035D1A2BA78}" srcOrd="0" destOrd="0" presId="urn:microsoft.com/office/officeart/2005/8/layout/orgChart1"/>
    <dgm:cxn modelId="{266547AE-EC44-419A-8892-824AACFD5AB9}" type="presParOf" srcId="{272AEE39-E75F-456C-B470-8850AF12D94A}" destId="{C53A9D06-6924-4E24-9E98-498A6AC9E662}" srcOrd="1" destOrd="0" presId="urn:microsoft.com/office/officeart/2005/8/layout/orgChart1"/>
    <dgm:cxn modelId="{7EB366F4-2470-4D79-941E-A001767627F5}" type="presParOf" srcId="{FCD784F9-E871-4934-B34B-F51DC2857B13}" destId="{9C402A42-6C39-481D-92AE-3F7B559F826F}" srcOrd="1" destOrd="0" presId="urn:microsoft.com/office/officeart/2005/8/layout/orgChart1"/>
    <dgm:cxn modelId="{4CB3225D-55C7-40FC-B52B-66FE816A07A6}" type="presParOf" srcId="{FCD784F9-E871-4934-B34B-F51DC2857B13}" destId="{18A90023-1CA5-4143-9870-5080043B598D}" srcOrd="2" destOrd="0" presId="urn:microsoft.com/office/officeart/2005/8/layout/orgChart1"/>
    <dgm:cxn modelId="{D131BB1E-0BD4-4328-826E-111D9E35BB9E}" type="presParOf" srcId="{30FC8B07-94BF-4253-A1DE-D5414FDF4B1A}" destId="{CD4FA0BC-EE67-48DF-BC9E-BE2632CCA5ED}" srcOrd="6" destOrd="0" presId="urn:microsoft.com/office/officeart/2005/8/layout/orgChart1"/>
    <dgm:cxn modelId="{ABB04BC9-B086-4B7F-ADD3-3D1E04798810}" type="presParOf" srcId="{30FC8B07-94BF-4253-A1DE-D5414FDF4B1A}" destId="{56562DAB-D00E-4599-B478-C989A645F939}" srcOrd="7" destOrd="0" presId="urn:microsoft.com/office/officeart/2005/8/layout/orgChart1"/>
    <dgm:cxn modelId="{99199C68-AEC4-4F47-9CB7-71A820810CE3}" type="presParOf" srcId="{56562DAB-D00E-4599-B478-C989A645F939}" destId="{8FC33609-BFD4-440C-828E-C5AC652E2F11}" srcOrd="0" destOrd="0" presId="urn:microsoft.com/office/officeart/2005/8/layout/orgChart1"/>
    <dgm:cxn modelId="{993693CE-51C4-45F4-B8A9-369302E2CB2E}" type="presParOf" srcId="{8FC33609-BFD4-440C-828E-C5AC652E2F11}" destId="{05A62BA4-FBC2-4D27-AC5E-0F5ECBB3D987}" srcOrd="0" destOrd="0" presId="urn:microsoft.com/office/officeart/2005/8/layout/orgChart1"/>
    <dgm:cxn modelId="{EDB6A0EC-094C-4A43-8EE4-4B012336FCCC}" type="presParOf" srcId="{8FC33609-BFD4-440C-828E-C5AC652E2F11}" destId="{7A2C44DB-8445-40F2-915E-5A7B88370A26}" srcOrd="1" destOrd="0" presId="urn:microsoft.com/office/officeart/2005/8/layout/orgChart1"/>
    <dgm:cxn modelId="{406F0A99-A0B5-43D8-9938-B2C51F224DD2}" type="presParOf" srcId="{56562DAB-D00E-4599-B478-C989A645F939}" destId="{DA66CA3A-A524-495D-836F-03D529D47BE9}" srcOrd="1" destOrd="0" presId="urn:microsoft.com/office/officeart/2005/8/layout/orgChart1"/>
    <dgm:cxn modelId="{0AAED1EE-435A-402F-8E9C-48B8EB514508}" type="presParOf" srcId="{56562DAB-D00E-4599-B478-C989A645F939}" destId="{6DF9A712-3A91-473D-BDDA-24D82B955419}" srcOrd="2" destOrd="0" presId="urn:microsoft.com/office/officeart/2005/8/layout/orgChart1"/>
    <dgm:cxn modelId="{3252F864-F03C-4D8D-9E81-47E11D15476C}" type="presParOf" srcId="{30FC8B07-94BF-4253-A1DE-D5414FDF4B1A}" destId="{8384970B-B22A-4F58-8201-5101166B490B}" srcOrd="8" destOrd="0" presId="urn:microsoft.com/office/officeart/2005/8/layout/orgChart1"/>
    <dgm:cxn modelId="{C9D1882F-BA6A-4461-92A1-E854D12A0A04}" type="presParOf" srcId="{30FC8B07-94BF-4253-A1DE-D5414FDF4B1A}" destId="{434A36C4-5B0F-453E-A4C4-F0232E71A129}" srcOrd="9" destOrd="0" presId="urn:microsoft.com/office/officeart/2005/8/layout/orgChart1"/>
    <dgm:cxn modelId="{312ABB29-FE52-492C-94B9-A571D7AF074F}" type="presParOf" srcId="{434A36C4-5B0F-453E-A4C4-F0232E71A129}" destId="{21E2CB98-CA4F-4163-AC48-1480E5A1A71F}" srcOrd="0" destOrd="0" presId="urn:microsoft.com/office/officeart/2005/8/layout/orgChart1"/>
    <dgm:cxn modelId="{24B0E7E3-9705-4D95-AA63-630E7F1559C0}" type="presParOf" srcId="{21E2CB98-CA4F-4163-AC48-1480E5A1A71F}" destId="{3D5C0A55-13F2-4BC7-A57E-9DCE17A6135C}" srcOrd="0" destOrd="0" presId="urn:microsoft.com/office/officeart/2005/8/layout/orgChart1"/>
    <dgm:cxn modelId="{7D1C46F7-89E9-47AE-8AB9-5FA61104CA34}" type="presParOf" srcId="{21E2CB98-CA4F-4163-AC48-1480E5A1A71F}" destId="{A96D663F-AA5D-4410-90E7-6F62C9339DDC}" srcOrd="1" destOrd="0" presId="urn:microsoft.com/office/officeart/2005/8/layout/orgChart1"/>
    <dgm:cxn modelId="{51D1B9F6-6D58-4743-AF06-E057806D4CE7}" type="presParOf" srcId="{434A36C4-5B0F-453E-A4C4-F0232E71A129}" destId="{A5C79407-3D99-427B-8911-381D53AD33FF}" srcOrd="1" destOrd="0" presId="urn:microsoft.com/office/officeart/2005/8/layout/orgChart1"/>
    <dgm:cxn modelId="{77EEEBEB-2429-494E-92AD-ABCD709AE2B4}" type="presParOf" srcId="{434A36C4-5B0F-453E-A4C4-F0232E71A129}" destId="{E0277E0E-71AC-4CD0-B31A-5157D433E76B}" srcOrd="2" destOrd="0" presId="urn:microsoft.com/office/officeart/2005/8/layout/orgChart1"/>
    <dgm:cxn modelId="{95358E11-BEA6-4A65-9AA6-DC98DF68019C}" type="presParOf" srcId="{30FC8B07-94BF-4253-A1DE-D5414FDF4B1A}" destId="{12398892-03A3-4DAF-8124-0EBFB31ADFDC}" srcOrd="10" destOrd="0" presId="urn:microsoft.com/office/officeart/2005/8/layout/orgChart1"/>
    <dgm:cxn modelId="{AED2AC2A-FFAE-4BEC-A9B4-9ABC017C4026}" type="presParOf" srcId="{30FC8B07-94BF-4253-A1DE-D5414FDF4B1A}" destId="{531C9592-C9A4-4224-8835-812B81FD4816}" srcOrd="11" destOrd="0" presId="urn:microsoft.com/office/officeart/2005/8/layout/orgChart1"/>
    <dgm:cxn modelId="{A56974FE-F63A-4375-8D86-54C62CA80351}" type="presParOf" srcId="{531C9592-C9A4-4224-8835-812B81FD4816}" destId="{23D0F9F9-18A6-4985-8CF3-CF2139FEF40C}" srcOrd="0" destOrd="0" presId="urn:microsoft.com/office/officeart/2005/8/layout/orgChart1"/>
    <dgm:cxn modelId="{BBCA9DA7-DFC0-4DCA-A655-29B76FD2D119}" type="presParOf" srcId="{23D0F9F9-18A6-4985-8CF3-CF2139FEF40C}" destId="{CAB3857E-8F67-4CCE-AE3F-4A0591CCB448}" srcOrd="0" destOrd="0" presId="urn:microsoft.com/office/officeart/2005/8/layout/orgChart1"/>
    <dgm:cxn modelId="{B872899F-9881-4C1C-B19E-68F76BDF4B24}" type="presParOf" srcId="{23D0F9F9-18A6-4985-8CF3-CF2139FEF40C}" destId="{97770B8E-E7E8-4831-BD7B-0E10F0DC396C}" srcOrd="1" destOrd="0" presId="urn:microsoft.com/office/officeart/2005/8/layout/orgChart1"/>
    <dgm:cxn modelId="{ADF73E78-0AE7-451C-949C-5ECDD4D5CC25}" type="presParOf" srcId="{531C9592-C9A4-4224-8835-812B81FD4816}" destId="{F493D93F-ED4A-4193-8532-534AC6D332CC}" srcOrd="1" destOrd="0" presId="urn:microsoft.com/office/officeart/2005/8/layout/orgChart1"/>
    <dgm:cxn modelId="{6029F93C-3B3F-4778-9D57-CA5CD813318D}" type="presParOf" srcId="{531C9592-C9A4-4224-8835-812B81FD4816}" destId="{012B9698-7B7C-42D2-AC3D-6F46AF742151}" srcOrd="2" destOrd="0" presId="urn:microsoft.com/office/officeart/2005/8/layout/orgChart1"/>
    <dgm:cxn modelId="{A5A2B0A7-CC5A-46EE-8C41-709AE4755216}" type="presParOf" srcId="{30FC8B07-94BF-4253-A1DE-D5414FDF4B1A}" destId="{0FD121EF-8B18-41F9-BF03-3173EAF81914}" srcOrd="12" destOrd="0" presId="urn:microsoft.com/office/officeart/2005/8/layout/orgChart1"/>
    <dgm:cxn modelId="{559DCB2F-1E00-471C-82F0-193C2514F633}" type="presParOf" srcId="{30FC8B07-94BF-4253-A1DE-D5414FDF4B1A}" destId="{BAFDC306-1A8B-452D-9E8D-C7021A0A725D}" srcOrd="13" destOrd="0" presId="urn:microsoft.com/office/officeart/2005/8/layout/orgChart1"/>
    <dgm:cxn modelId="{8C560CD1-0F27-4276-A9FC-70E477CE828A}" type="presParOf" srcId="{BAFDC306-1A8B-452D-9E8D-C7021A0A725D}" destId="{D96969E2-D17C-4DE1-ADCD-44BC4A4970A8}" srcOrd="0" destOrd="0" presId="urn:microsoft.com/office/officeart/2005/8/layout/orgChart1"/>
    <dgm:cxn modelId="{4B1E4E7E-74C8-45FC-8A14-B1A35D381E14}" type="presParOf" srcId="{D96969E2-D17C-4DE1-ADCD-44BC4A4970A8}" destId="{9B78AD50-2830-4B9B-AB57-92CFA1546725}" srcOrd="0" destOrd="0" presId="urn:microsoft.com/office/officeart/2005/8/layout/orgChart1"/>
    <dgm:cxn modelId="{C2B42EE8-9D3C-4D3C-9ABC-EECB3BBBCC6C}" type="presParOf" srcId="{D96969E2-D17C-4DE1-ADCD-44BC4A4970A8}" destId="{5F148F28-D3E1-49CA-8FEB-42A621EB0FEA}" srcOrd="1" destOrd="0" presId="urn:microsoft.com/office/officeart/2005/8/layout/orgChart1"/>
    <dgm:cxn modelId="{CC06037F-5A64-4E33-98BB-9182FA7C0AF9}" type="presParOf" srcId="{BAFDC306-1A8B-452D-9E8D-C7021A0A725D}" destId="{A9F10A8A-37F1-4010-A4E5-9BB546A2C1E0}" srcOrd="1" destOrd="0" presId="urn:microsoft.com/office/officeart/2005/8/layout/orgChart1"/>
    <dgm:cxn modelId="{A59BE37F-F71F-42F7-A60B-C7757503324F}" type="presParOf" srcId="{BAFDC306-1A8B-452D-9E8D-C7021A0A725D}" destId="{ED1F414B-6880-4EEB-9835-7C62A755E93E}" srcOrd="2" destOrd="0" presId="urn:microsoft.com/office/officeart/2005/8/layout/orgChart1"/>
    <dgm:cxn modelId="{7DC6B892-8D85-48AE-AF98-64B8E70AC71B}" type="presParOf" srcId="{205DC0F4-4FD7-4657-BD9F-DF48CF0FCF0B}" destId="{E86989A4-A5BB-463F-8126-314CDDECD5E1}"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22F1AE7-4B14-4B08-B3D5-310B8D4A5BBB}" type="doc">
      <dgm:prSet loTypeId="urn:microsoft.com/office/officeart/2005/8/layout/hierarchy3" loCatId="hierarchy" qsTypeId="urn:microsoft.com/office/officeart/2005/8/quickstyle/simple1" qsCatId="simple" csTypeId="urn:microsoft.com/office/officeart/2005/8/colors/colorful3" csCatId="colorful" phldr="1"/>
      <dgm:spPr/>
      <dgm:t>
        <a:bodyPr/>
        <a:lstStyle/>
        <a:p>
          <a:endParaRPr lang="ka-GE"/>
        </a:p>
      </dgm:t>
    </dgm:pt>
    <dgm:pt modelId="{EF02FD31-869D-4271-BD93-3B1EC1CD6720}">
      <dgm:prSet phldrT="[Text]" custT="1"/>
      <dgm:spPr/>
      <dgm:t>
        <a:bodyPr/>
        <a:lstStyle/>
        <a:p>
          <a:r>
            <a:rPr lang="en-US" sz="2800" dirty="0" smtClean="0">
              <a:latin typeface="Sylfaen" pitchFamily="18" charset="0"/>
            </a:rPr>
            <a:t>Still need to be done</a:t>
          </a:r>
          <a:endParaRPr lang="ka-GE" sz="2800" dirty="0">
            <a:latin typeface="Sylfaen" pitchFamily="18" charset="0"/>
          </a:endParaRPr>
        </a:p>
      </dgm:t>
    </dgm:pt>
    <dgm:pt modelId="{0CAAA4F8-99B4-4B02-9935-600B10734BDF}" type="parTrans" cxnId="{C743E5C1-4588-4D5F-87C7-B497CA60EE5F}">
      <dgm:prSet/>
      <dgm:spPr/>
      <dgm:t>
        <a:bodyPr/>
        <a:lstStyle/>
        <a:p>
          <a:endParaRPr lang="ka-GE"/>
        </a:p>
      </dgm:t>
    </dgm:pt>
    <dgm:pt modelId="{687927B4-8CC6-434E-A2D6-92A67DC7B33E}" type="sibTrans" cxnId="{C743E5C1-4588-4D5F-87C7-B497CA60EE5F}">
      <dgm:prSet/>
      <dgm:spPr/>
      <dgm:t>
        <a:bodyPr/>
        <a:lstStyle/>
        <a:p>
          <a:endParaRPr lang="ka-GE"/>
        </a:p>
      </dgm:t>
    </dgm:pt>
    <dgm:pt modelId="{21D116FA-DF71-4582-A65C-C07765481638}">
      <dgm:prSet phldrT="[Text]" custT="1"/>
      <dgm:spPr/>
      <dgm:t>
        <a:bodyPr/>
        <a:lstStyle/>
        <a:p>
          <a:pPr algn="l"/>
          <a:r>
            <a:rPr lang="en-US" sz="1600" dirty="0" smtClean="0">
              <a:solidFill>
                <a:schemeClr val="accent1">
                  <a:lumMod val="50000"/>
                </a:schemeClr>
              </a:solidFill>
              <a:latin typeface="Sylfaen" pitchFamily="18" charset="0"/>
            </a:rPr>
            <a:t> Finalize building of external quality control system and involve all blood banks</a:t>
          </a:r>
          <a:endParaRPr lang="ka-GE" sz="1600" dirty="0">
            <a:solidFill>
              <a:schemeClr val="accent1">
                <a:lumMod val="50000"/>
              </a:schemeClr>
            </a:solidFill>
          </a:endParaRPr>
        </a:p>
      </dgm:t>
    </dgm:pt>
    <dgm:pt modelId="{DB9D3F63-8BAA-41ED-B94C-2D2409C10401}" type="parTrans" cxnId="{0102ACAF-80C6-4124-B173-B4A1008D2646}">
      <dgm:prSet/>
      <dgm:spPr/>
      <dgm:t>
        <a:bodyPr/>
        <a:lstStyle/>
        <a:p>
          <a:endParaRPr lang="ka-GE"/>
        </a:p>
      </dgm:t>
    </dgm:pt>
    <dgm:pt modelId="{A0A3B9E7-B0AE-47DF-968B-35DD8EBAAD0C}" type="sibTrans" cxnId="{0102ACAF-80C6-4124-B173-B4A1008D2646}">
      <dgm:prSet/>
      <dgm:spPr/>
      <dgm:t>
        <a:bodyPr/>
        <a:lstStyle/>
        <a:p>
          <a:endParaRPr lang="ka-GE"/>
        </a:p>
      </dgm:t>
    </dgm:pt>
    <dgm:pt modelId="{768FC167-D2CB-43B4-B500-CB109EA37112}">
      <dgm:prSet custT="1"/>
      <dgm:spPr/>
      <dgm:t>
        <a:bodyPr/>
        <a:lstStyle/>
        <a:p>
          <a:pPr algn="l"/>
          <a:r>
            <a:rPr lang="en-US" sz="1600" dirty="0" smtClean="0">
              <a:solidFill>
                <a:schemeClr val="accent1">
                  <a:lumMod val="50000"/>
                </a:schemeClr>
              </a:solidFill>
              <a:latin typeface="Sylfaen" pitchFamily="18" charset="0"/>
            </a:rPr>
            <a:t>Revise and approximate national blood safety regulations with EU directives</a:t>
          </a:r>
        </a:p>
      </dgm:t>
    </dgm:pt>
    <dgm:pt modelId="{34C6958A-CF30-4269-93B8-CF5A16CA546F}" type="parTrans" cxnId="{3D12CCC7-627A-466D-9A89-4A8AF3B2535E}">
      <dgm:prSet/>
      <dgm:spPr/>
      <dgm:t>
        <a:bodyPr/>
        <a:lstStyle/>
        <a:p>
          <a:endParaRPr lang="ka-GE"/>
        </a:p>
      </dgm:t>
    </dgm:pt>
    <dgm:pt modelId="{A2D11C4D-E75F-4495-8427-00EB3C6552F7}" type="sibTrans" cxnId="{3D12CCC7-627A-466D-9A89-4A8AF3B2535E}">
      <dgm:prSet/>
      <dgm:spPr/>
      <dgm:t>
        <a:bodyPr/>
        <a:lstStyle/>
        <a:p>
          <a:endParaRPr lang="ka-GE"/>
        </a:p>
      </dgm:t>
    </dgm:pt>
    <dgm:pt modelId="{39598600-12EC-4B0B-8EB2-F61262A24919}">
      <dgm:prSet custT="1"/>
      <dgm:spPr/>
      <dgm:t>
        <a:bodyPr/>
        <a:lstStyle/>
        <a:p>
          <a:pPr algn="l"/>
          <a:r>
            <a:rPr lang="en-US" sz="1600" dirty="0" smtClean="0">
              <a:solidFill>
                <a:schemeClr val="accent1">
                  <a:lumMod val="50000"/>
                </a:schemeClr>
              </a:solidFill>
              <a:latin typeface="Sylfaen" pitchFamily="18" charset="0"/>
            </a:rPr>
            <a:t>Finalize amendments to licensing requirements and submit for endorsement  </a:t>
          </a:r>
          <a:endParaRPr lang="en-US" sz="1600" dirty="0">
            <a:solidFill>
              <a:schemeClr val="accent1">
                <a:lumMod val="50000"/>
              </a:schemeClr>
            </a:solidFill>
            <a:latin typeface="Sylfaen" pitchFamily="18" charset="0"/>
          </a:endParaRPr>
        </a:p>
      </dgm:t>
    </dgm:pt>
    <dgm:pt modelId="{E9CE2F36-8BDC-4996-A8D1-053A5882F747}" type="parTrans" cxnId="{E09DB83A-5DC9-4703-900A-E27624DC11CF}">
      <dgm:prSet/>
      <dgm:spPr/>
      <dgm:t>
        <a:bodyPr/>
        <a:lstStyle/>
        <a:p>
          <a:endParaRPr lang="ka-GE"/>
        </a:p>
      </dgm:t>
    </dgm:pt>
    <dgm:pt modelId="{2551A97A-97C9-4DB6-A350-98B9B2030910}" type="sibTrans" cxnId="{E09DB83A-5DC9-4703-900A-E27624DC11CF}">
      <dgm:prSet/>
      <dgm:spPr/>
      <dgm:t>
        <a:bodyPr/>
        <a:lstStyle/>
        <a:p>
          <a:endParaRPr lang="ka-GE"/>
        </a:p>
      </dgm:t>
    </dgm:pt>
    <dgm:pt modelId="{04DC7EEE-5E31-4966-B684-A2BB58107D7D}">
      <dgm:prSet custT="1"/>
      <dgm:spPr/>
      <dgm:t>
        <a:bodyPr/>
        <a:lstStyle/>
        <a:p>
          <a:pPr algn="l"/>
          <a:r>
            <a:rPr lang="en-US" sz="1600" dirty="0" smtClean="0">
              <a:solidFill>
                <a:schemeClr val="accent1">
                  <a:lumMod val="50000"/>
                </a:schemeClr>
              </a:solidFill>
              <a:latin typeface="Sylfaen" pitchFamily="18" charset="0"/>
            </a:rPr>
            <a:t>Prepare for expert mission within TAIEX tool</a:t>
          </a:r>
        </a:p>
      </dgm:t>
    </dgm:pt>
    <dgm:pt modelId="{02A2016C-4D71-4B7B-BFF1-24FD236F0666}" type="parTrans" cxnId="{8B66060F-DCB5-4B2C-8610-674C24169D14}">
      <dgm:prSet/>
      <dgm:spPr/>
      <dgm:t>
        <a:bodyPr/>
        <a:lstStyle/>
        <a:p>
          <a:endParaRPr lang="en-US"/>
        </a:p>
      </dgm:t>
    </dgm:pt>
    <dgm:pt modelId="{A4A1D32C-CBE4-438A-986D-DF365243624B}" type="sibTrans" cxnId="{8B66060F-DCB5-4B2C-8610-674C24169D14}">
      <dgm:prSet/>
      <dgm:spPr/>
      <dgm:t>
        <a:bodyPr/>
        <a:lstStyle/>
        <a:p>
          <a:endParaRPr lang="en-US"/>
        </a:p>
      </dgm:t>
    </dgm:pt>
    <dgm:pt modelId="{5C350B31-C5A1-446A-A886-8068EC8C681B}">
      <dgm:prSet phldrT="[Text]"/>
      <dgm:spPr>
        <a:solidFill>
          <a:schemeClr val="bg1"/>
        </a:solidFill>
      </dgm:spPr>
      <dgm:t>
        <a:bodyPr/>
        <a:lstStyle/>
        <a:p>
          <a:r>
            <a:rPr lang="en-US" smtClean="0"/>
            <a:t>Short tem </a:t>
          </a:r>
          <a:r>
            <a:rPr lang="en-US" dirty="0" smtClean="0"/>
            <a:t>objectives</a:t>
          </a:r>
          <a:endParaRPr lang="ka-GE" dirty="0"/>
        </a:p>
      </dgm:t>
    </dgm:pt>
    <dgm:pt modelId="{958E2F83-3B54-4503-A5CC-5F6B24A2932B}" type="sibTrans" cxnId="{3F50217F-96F9-480F-8C2B-EDB494B1A9BC}">
      <dgm:prSet/>
      <dgm:spPr/>
      <dgm:t>
        <a:bodyPr/>
        <a:lstStyle/>
        <a:p>
          <a:endParaRPr lang="ka-GE"/>
        </a:p>
      </dgm:t>
    </dgm:pt>
    <dgm:pt modelId="{9981DE6E-64D3-43BD-B72C-1E02FCBC2125}" type="parTrans" cxnId="{3F50217F-96F9-480F-8C2B-EDB494B1A9BC}">
      <dgm:prSet/>
      <dgm:spPr/>
      <dgm:t>
        <a:bodyPr/>
        <a:lstStyle/>
        <a:p>
          <a:endParaRPr lang="ka-GE"/>
        </a:p>
      </dgm:t>
    </dgm:pt>
    <dgm:pt modelId="{627D8017-D45D-4958-91A1-E72B617F9AAF}">
      <dgm:prSet custT="1"/>
      <dgm:spPr/>
      <dgm:t>
        <a:bodyPr/>
        <a:lstStyle/>
        <a:p>
          <a:pPr algn="l"/>
          <a:r>
            <a:rPr lang="en-US" sz="1600" dirty="0" smtClean="0">
              <a:solidFill>
                <a:schemeClr val="accent1">
                  <a:lumMod val="50000"/>
                </a:schemeClr>
              </a:solidFill>
              <a:latin typeface="Sylfaen" pitchFamily="18" charset="0"/>
            </a:rPr>
            <a:t>Implement necessary activities to introduce NAT piloting in 2019 (including NAT apparatus and trainings)  </a:t>
          </a:r>
        </a:p>
      </dgm:t>
    </dgm:pt>
    <dgm:pt modelId="{B6033520-876A-48DF-B275-EF28B2AE04F2}" type="parTrans" cxnId="{6C290DBD-C8AD-4057-997C-E2D06B6B89DC}">
      <dgm:prSet/>
      <dgm:spPr/>
      <dgm:t>
        <a:bodyPr/>
        <a:lstStyle/>
        <a:p>
          <a:endParaRPr lang="en-US"/>
        </a:p>
      </dgm:t>
    </dgm:pt>
    <dgm:pt modelId="{709AC7E7-765C-4D8B-948C-C2E29493DC9C}" type="sibTrans" cxnId="{6C290DBD-C8AD-4057-997C-E2D06B6B89DC}">
      <dgm:prSet/>
      <dgm:spPr/>
      <dgm:t>
        <a:bodyPr/>
        <a:lstStyle/>
        <a:p>
          <a:endParaRPr lang="en-US"/>
        </a:p>
      </dgm:t>
    </dgm:pt>
    <dgm:pt modelId="{E1E2E198-152F-42AF-9DA9-166A29CF8BF8}">
      <dgm:prSet custT="1"/>
      <dgm:spPr/>
      <dgm:t>
        <a:bodyPr/>
        <a:lstStyle/>
        <a:p>
          <a:pPr algn="l"/>
          <a:r>
            <a:rPr lang="en-US" sz="1600" dirty="0" smtClean="0">
              <a:solidFill>
                <a:schemeClr val="accent1">
                  <a:lumMod val="50000"/>
                </a:schemeClr>
              </a:solidFill>
              <a:latin typeface="Sylfaen" pitchFamily="18" charset="0"/>
            </a:rPr>
            <a:t>Increase voluntary unpaid repeat donations</a:t>
          </a:r>
        </a:p>
      </dgm:t>
    </dgm:pt>
    <dgm:pt modelId="{0D7B8DA3-1A25-49B5-8442-54B9AE81F848}" type="parTrans" cxnId="{724E2952-7ABC-4A97-8538-B7B28AF99C48}">
      <dgm:prSet/>
      <dgm:spPr/>
      <dgm:t>
        <a:bodyPr/>
        <a:lstStyle/>
        <a:p>
          <a:endParaRPr lang="en-US"/>
        </a:p>
      </dgm:t>
    </dgm:pt>
    <dgm:pt modelId="{75781787-AF48-42FC-9911-8AD52644EBF9}" type="sibTrans" cxnId="{724E2952-7ABC-4A97-8538-B7B28AF99C48}">
      <dgm:prSet/>
      <dgm:spPr/>
      <dgm:t>
        <a:bodyPr/>
        <a:lstStyle/>
        <a:p>
          <a:endParaRPr lang="en-US"/>
        </a:p>
      </dgm:t>
    </dgm:pt>
    <dgm:pt modelId="{A856B313-11B7-4FFC-91E9-E5FD84780A6B}">
      <dgm:prSet custT="1"/>
      <dgm:spPr/>
      <dgm:t>
        <a:bodyPr/>
        <a:lstStyle/>
        <a:p>
          <a:pPr algn="l"/>
          <a:r>
            <a:rPr lang="en-US" sz="1600" dirty="0" smtClean="0">
              <a:solidFill>
                <a:schemeClr val="accent1">
                  <a:lumMod val="50000"/>
                </a:schemeClr>
              </a:solidFill>
              <a:latin typeface="Sylfaen" pitchFamily="18" charset="0"/>
            </a:rPr>
            <a:t>Conduct active communication campaign to raise population awareness on voluntary regular blood donations</a:t>
          </a:r>
        </a:p>
      </dgm:t>
    </dgm:pt>
    <dgm:pt modelId="{8C759862-7A24-42E7-927B-EA810A84AC06}" type="parTrans" cxnId="{A4E2706F-C2A3-45FB-957F-5274581EADDE}">
      <dgm:prSet/>
      <dgm:spPr/>
      <dgm:t>
        <a:bodyPr/>
        <a:lstStyle/>
        <a:p>
          <a:endParaRPr lang="en-US"/>
        </a:p>
      </dgm:t>
    </dgm:pt>
    <dgm:pt modelId="{7641E44B-494B-4E1B-9AA7-F12C1A8E0140}" type="sibTrans" cxnId="{A4E2706F-C2A3-45FB-957F-5274581EADDE}">
      <dgm:prSet/>
      <dgm:spPr/>
      <dgm:t>
        <a:bodyPr/>
        <a:lstStyle/>
        <a:p>
          <a:endParaRPr lang="en-US"/>
        </a:p>
      </dgm:t>
    </dgm:pt>
    <dgm:pt modelId="{675FD004-D10B-4400-8758-147131A63DD3}" type="pres">
      <dgm:prSet presAssocID="{022F1AE7-4B14-4B08-B3D5-310B8D4A5BBB}" presName="diagram" presStyleCnt="0">
        <dgm:presLayoutVars>
          <dgm:chPref val="1"/>
          <dgm:dir/>
          <dgm:animOne val="branch"/>
          <dgm:animLvl val="lvl"/>
          <dgm:resizeHandles/>
        </dgm:presLayoutVars>
      </dgm:prSet>
      <dgm:spPr/>
      <dgm:t>
        <a:bodyPr/>
        <a:lstStyle/>
        <a:p>
          <a:endParaRPr lang="ka-GE"/>
        </a:p>
      </dgm:t>
    </dgm:pt>
    <dgm:pt modelId="{8F98A6DC-6F56-43FA-AD7F-591384D8B6BC}" type="pres">
      <dgm:prSet presAssocID="{5C350B31-C5A1-446A-A886-8068EC8C681B}" presName="root" presStyleCnt="0"/>
      <dgm:spPr/>
      <dgm:t>
        <a:bodyPr/>
        <a:lstStyle/>
        <a:p>
          <a:endParaRPr lang="ka-GE"/>
        </a:p>
      </dgm:t>
    </dgm:pt>
    <dgm:pt modelId="{B5B26042-7C26-4100-A2B8-CB2888E9BAE8}" type="pres">
      <dgm:prSet presAssocID="{5C350B31-C5A1-446A-A886-8068EC8C681B}" presName="rootComposite" presStyleCnt="0"/>
      <dgm:spPr/>
      <dgm:t>
        <a:bodyPr/>
        <a:lstStyle/>
        <a:p>
          <a:endParaRPr lang="ka-GE"/>
        </a:p>
      </dgm:t>
    </dgm:pt>
    <dgm:pt modelId="{303A9663-B4A6-4BB5-9ED1-C744A78E73E9}" type="pres">
      <dgm:prSet presAssocID="{5C350B31-C5A1-446A-A886-8068EC8C681B}" presName="rootText" presStyleLbl="node1" presStyleIdx="0" presStyleCnt="2" custFlipVert="1" custFlipHor="1" custScaleX="13538" custScaleY="5035" custLinFactY="146569" custLinFactNeighborX="-20349" custLinFactNeighborY="200000"/>
      <dgm:spPr/>
      <dgm:t>
        <a:bodyPr/>
        <a:lstStyle/>
        <a:p>
          <a:endParaRPr lang="ka-GE"/>
        </a:p>
      </dgm:t>
    </dgm:pt>
    <dgm:pt modelId="{F1C3DEC1-4FE4-473F-BE5E-A89B8327F244}" type="pres">
      <dgm:prSet presAssocID="{5C350B31-C5A1-446A-A886-8068EC8C681B}" presName="rootConnector" presStyleLbl="node1" presStyleIdx="0" presStyleCnt="2"/>
      <dgm:spPr/>
      <dgm:t>
        <a:bodyPr/>
        <a:lstStyle/>
        <a:p>
          <a:endParaRPr lang="ka-GE"/>
        </a:p>
      </dgm:t>
    </dgm:pt>
    <dgm:pt modelId="{1B8D0B57-3D33-4FB8-A5CE-0F3212BFBA0C}" type="pres">
      <dgm:prSet presAssocID="{5C350B31-C5A1-446A-A886-8068EC8C681B}" presName="childShape" presStyleCnt="0"/>
      <dgm:spPr/>
      <dgm:t>
        <a:bodyPr/>
        <a:lstStyle/>
        <a:p>
          <a:endParaRPr lang="ka-GE"/>
        </a:p>
      </dgm:t>
    </dgm:pt>
    <dgm:pt modelId="{FA202EC3-2AA9-4B98-9A74-DBC044AD444E}" type="pres">
      <dgm:prSet presAssocID="{EF02FD31-869D-4271-BD93-3B1EC1CD6720}" presName="root" presStyleCnt="0"/>
      <dgm:spPr/>
      <dgm:t>
        <a:bodyPr/>
        <a:lstStyle/>
        <a:p>
          <a:endParaRPr lang="ka-GE"/>
        </a:p>
      </dgm:t>
    </dgm:pt>
    <dgm:pt modelId="{96EBB1C0-8C8A-477A-8ABA-AE200FAE0AE0}" type="pres">
      <dgm:prSet presAssocID="{EF02FD31-869D-4271-BD93-3B1EC1CD6720}" presName="rootComposite" presStyleCnt="0"/>
      <dgm:spPr/>
      <dgm:t>
        <a:bodyPr/>
        <a:lstStyle/>
        <a:p>
          <a:endParaRPr lang="ka-GE"/>
        </a:p>
      </dgm:t>
    </dgm:pt>
    <dgm:pt modelId="{18CBD765-F99F-4782-9539-F72BA57120E5}" type="pres">
      <dgm:prSet presAssocID="{EF02FD31-869D-4271-BD93-3B1EC1CD6720}" presName="rootText" presStyleLbl="node1" presStyleIdx="1" presStyleCnt="2" custScaleX="456371" custScaleY="44914" custLinFactY="-56594" custLinFactNeighborX="-45315" custLinFactNeighborY="-100000"/>
      <dgm:spPr/>
      <dgm:t>
        <a:bodyPr/>
        <a:lstStyle/>
        <a:p>
          <a:endParaRPr lang="ka-GE"/>
        </a:p>
      </dgm:t>
    </dgm:pt>
    <dgm:pt modelId="{161DD896-29C0-4FC3-A47A-AE85E2129D3E}" type="pres">
      <dgm:prSet presAssocID="{EF02FD31-869D-4271-BD93-3B1EC1CD6720}" presName="rootConnector" presStyleLbl="node1" presStyleIdx="1" presStyleCnt="2"/>
      <dgm:spPr/>
      <dgm:t>
        <a:bodyPr/>
        <a:lstStyle/>
        <a:p>
          <a:endParaRPr lang="ka-GE"/>
        </a:p>
      </dgm:t>
    </dgm:pt>
    <dgm:pt modelId="{AE974B1A-FBC3-4CBF-A699-13CCF1C85F63}" type="pres">
      <dgm:prSet presAssocID="{EF02FD31-869D-4271-BD93-3B1EC1CD6720}" presName="childShape" presStyleCnt="0"/>
      <dgm:spPr/>
      <dgm:t>
        <a:bodyPr/>
        <a:lstStyle/>
        <a:p>
          <a:endParaRPr lang="ka-GE"/>
        </a:p>
      </dgm:t>
    </dgm:pt>
    <dgm:pt modelId="{FCFA1043-A879-43AC-A97C-0324E905E131}" type="pres">
      <dgm:prSet presAssocID="{34C6958A-CF30-4269-93B8-CF5A16CA546F}" presName="Name13" presStyleLbl="parChTrans1D2" presStyleIdx="0" presStyleCnt="7"/>
      <dgm:spPr/>
      <dgm:t>
        <a:bodyPr/>
        <a:lstStyle/>
        <a:p>
          <a:endParaRPr lang="ka-GE"/>
        </a:p>
      </dgm:t>
    </dgm:pt>
    <dgm:pt modelId="{8300ED96-2E83-4A69-BB51-EE68DDEC9DC9}" type="pres">
      <dgm:prSet presAssocID="{768FC167-D2CB-43B4-B500-CB109EA37112}" presName="childText" presStyleLbl="bgAcc1" presStyleIdx="0" presStyleCnt="7" custScaleX="416835" custScaleY="51652" custLinFactNeighborX="-67358" custLinFactNeighborY="-10366">
        <dgm:presLayoutVars>
          <dgm:bulletEnabled val="1"/>
        </dgm:presLayoutVars>
      </dgm:prSet>
      <dgm:spPr/>
      <dgm:t>
        <a:bodyPr/>
        <a:lstStyle/>
        <a:p>
          <a:endParaRPr lang="ka-GE"/>
        </a:p>
      </dgm:t>
    </dgm:pt>
    <dgm:pt modelId="{44A9BF7C-E956-4C20-9CC7-9D847D863163}" type="pres">
      <dgm:prSet presAssocID="{DB9D3F63-8BAA-41ED-B94C-2D2409C10401}" presName="Name13" presStyleLbl="parChTrans1D2" presStyleIdx="1" presStyleCnt="7"/>
      <dgm:spPr/>
      <dgm:t>
        <a:bodyPr/>
        <a:lstStyle/>
        <a:p>
          <a:endParaRPr lang="ka-GE"/>
        </a:p>
      </dgm:t>
    </dgm:pt>
    <dgm:pt modelId="{81BE3F55-41B0-4879-8435-34437C7FC4A1}" type="pres">
      <dgm:prSet presAssocID="{21D116FA-DF71-4582-A65C-C07765481638}" presName="childText" presStyleLbl="bgAcc1" presStyleIdx="1" presStyleCnt="7" custScaleX="415630" custScaleY="50980" custLinFactNeighborX="-69061" custLinFactNeighborY="-18712">
        <dgm:presLayoutVars>
          <dgm:bulletEnabled val="1"/>
        </dgm:presLayoutVars>
      </dgm:prSet>
      <dgm:spPr/>
      <dgm:t>
        <a:bodyPr/>
        <a:lstStyle/>
        <a:p>
          <a:endParaRPr lang="ka-GE"/>
        </a:p>
      </dgm:t>
    </dgm:pt>
    <dgm:pt modelId="{96F14BAA-C871-425B-B571-FE02A3873017}" type="pres">
      <dgm:prSet presAssocID="{E9CE2F36-8BDC-4996-A8D1-053A5882F747}" presName="Name13" presStyleLbl="parChTrans1D2" presStyleIdx="2" presStyleCnt="7"/>
      <dgm:spPr/>
      <dgm:t>
        <a:bodyPr/>
        <a:lstStyle/>
        <a:p>
          <a:endParaRPr lang="ka-GE"/>
        </a:p>
      </dgm:t>
    </dgm:pt>
    <dgm:pt modelId="{1DF9CD6E-3E7E-4B81-97B5-FC037EBE73A5}" type="pres">
      <dgm:prSet presAssocID="{39598600-12EC-4B0B-8EB2-F61262A24919}" presName="childText" presStyleLbl="bgAcc1" presStyleIdx="2" presStyleCnt="7" custScaleX="412218" custScaleY="51109" custLinFactNeighborX="-68215" custLinFactNeighborY="-29387">
        <dgm:presLayoutVars>
          <dgm:bulletEnabled val="1"/>
        </dgm:presLayoutVars>
      </dgm:prSet>
      <dgm:spPr/>
      <dgm:t>
        <a:bodyPr/>
        <a:lstStyle/>
        <a:p>
          <a:endParaRPr lang="ka-GE"/>
        </a:p>
      </dgm:t>
    </dgm:pt>
    <dgm:pt modelId="{72A18F32-C329-4599-8176-44EC0A81DFE0}" type="pres">
      <dgm:prSet presAssocID="{02A2016C-4D71-4B7B-BFF1-24FD236F0666}" presName="Name13" presStyleLbl="parChTrans1D2" presStyleIdx="3" presStyleCnt="7"/>
      <dgm:spPr/>
      <dgm:t>
        <a:bodyPr/>
        <a:lstStyle/>
        <a:p>
          <a:endParaRPr lang="en-US"/>
        </a:p>
      </dgm:t>
    </dgm:pt>
    <dgm:pt modelId="{8A117650-1F94-43A6-972B-EB320E3A6426}" type="pres">
      <dgm:prSet presAssocID="{04DC7EEE-5E31-4966-B684-A2BB58107D7D}" presName="childText" presStyleLbl="bgAcc1" presStyleIdx="3" presStyleCnt="7" custScaleX="413063" custScaleY="52738" custLinFactNeighborX="-70152" custLinFactNeighborY="-41213">
        <dgm:presLayoutVars>
          <dgm:bulletEnabled val="1"/>
        </dgm:presLayoutVars>
      </dgm:prSet>
      <dgm:spPr/>
      <dgm:t>
        <a:bodyPr/>
        <a:lstStyle/>
        <a:p>
          <a:endParaRPr lang="en-US"/>
        </a:p>
      </dgm:t>
    </dgm:pt>
    <dgm:pt modelId="{EFB136CD-D02D-4EA0-A675-189C29D2D786}" type="pres">
      <dgm:prSet presAssocID="{B6033520-876A-48DF-B275-EF28B2AE04F2}" presName="Name13" presStyleLbl="parChTrans1D2" presStyleIdx="4" presStyleCnt="7"/>
      <dgm:spPr/>
      <dgm:t>
        <a:bodyPr/>
        <a:lstStyle/>
        <a:p>
          <a:endParaRPr lang="en-US"/>
        </a:p>
      </dgm:t>
    </dgm:pt>
    <dgm:pt modelId="{AF794CF0-EC93-4F29-9C85-E3B3CCFA76D9}" type="pres">
      <dgm:prSet presAssocID="{627D8017-D45D-4958-91A1-E72B617F9AAF}" presName="childText" presStyleLbl="bgAcc1" presStyleIdx="4" presStyleCnt="7" custScaleX="410485" custScaleY="60152" custLinFactNeighborX="-72223" custLinFactNeighborY="-45738">
        <dgm:presLayoutVars>
          <dgm:bulletEnabled val="1"/>
        </dgm:presLayoutVars>
      </dgm:prSet>
      <dgm:spPr/>
      <dgm:t>
        <a:bodyPr/>
        <a:lstStyle/>
        <a:p>
          <a:endParaRPr lang="en-US"/>
        </a:p>
      </dgm:t>
    </dgm:pt>
    <dgm:pt modelId="{85753C06-4195-459D-A17F-1672FFE67171}" type="pres">
      <dgm:prSet presAssocID="{0D7B8DA3-1A25-49B5-8442-54B9AE81F848}" presName="Name13" presStyleLbl="parChTrans1D2" presStyleIdx="5" presStyleCnt="7"/>
      <dgm:spPr/>
      <dgm:t>
        <a:bodyPr/>
        <a:lstStyle/>
        <a:p>
          <a:endParaRPr lang="en-US"/>
        </a:p>
      </dgm:t>
    </dgm:pt>
    <dgm:pt modelId="{EB023964-B528-4D7B-A185-D637FADC647B}" type="pres">
      <dgm:prSet presAssocID="{E1E2E198-152F-42AF-9DA9-166A29CF8BF8}" presName="childText" presStyleLbl="bgAcc1" presStyleIdx="5" presStyleCnt="7" custScaleX="410510" custScaleY="51058" custLinFactNeighborX="-72933" custLinFactNeighborY="-56509">
        <dgm:presLayoutVars>
          <dgm:bulletEnabled val="1"/>
        </dgm:presLayoutVars>
      </dgm:prSet>
      <dgm:spPr/>
      <dgm:t>
        <a:bodyPr/>
        <a:lstStyle/>
        <a:p>
          <a:endParaRPr lang="en-US"/>
        </a:p>
      </dgm:t>
    </dgm:pt>
    <dgm:pt modelId="{A938904A-F15F-4B4E-AC11-FB2DCD73744D}" type="pres">
      <dgm:prSet presAssocID="{8C759862-7A24-42E7-927B-EA810A84AC06}" presName="Name13" presStyleLbl="parChTrans1D2" presStyleIdx="6" presStyleCnt="7"/>
      <dgm:spPr/>
      <dgm:t>
        <a:bodyPr/>
        <a:lstStyle/>
        <a:p>
          <a:endParaRPr lang="en-US"/>
        </a:p>
      </dgm:t>
    </dgm:pt>
    <dgm:pt modelId="{7AE82928-1CB1-486B-A2F6-F5824110F322}" type="pres">
      <dgm:prSet presAssocID="{A856B313-11B7-4FFC-91E9-E5FD84780A6B}" presName="childText" presStyleLbl="bgAcc1" presStyleIdx="6" presStyleCnt="7" custScaleX="412740" custScaleY="59620" custLinFactNeighborX="-74702" custLinFactNeighborY="-62945">
        <dgm:presLayoutVars>
          <dgm:bulletEnabled val="1"/>
        </dgm:presLayoutVars>
      </dgm:prSet>
      <dgm:spPr/>
      <dgm:t>
        <a:bodyPr/>
        <a:lstStyle/>
        <a:p>
          <a:endParaRPr lang="en-US"/>
        </a:p>
      </dgm:t>
    </dgm:pt>
  </dgm:ptLst>
  <dgm:cxnLst>
    <dgm:cxn modelId="{DA5E622B-1954-4D2E-A161-9B48415C937B}" type="presOf" srcId="{04DC7EEE-5E31-4966-B684-A2BB58107D7D}" destId="{8A117650-1F94-43A6-972B-EB320E3A6426}" srcOrd="0" destOrd="0" presId="urn:microsoft.com/office/officeart/2005/8/layout/hierarchy3"/>
    <dgm:cxn modelId="{0960E004-EE2B-40B8-A8CE-F747B03C338E}" type="presOf" srcId="{627D8017-D45D-4958-91A1-E72B617F9AAF}" destId="{AF794CF0-EC93-4F29-9C85-E3B3CCFA76D9}" srcOrd="0" destOrd="0" presId="urn:microsoft.com/office/officeart/2005/8/layout/hierarchy3"/>
    <dgm:cxn modelId="{77344897-1B4A-4DAD-9DFF-E44C7A42D6DF}" type="presOf" srcId="{5C350B31-C5A1-446A-A886-8068EC8C681B}" destId="{F1C3DEC1-4FE4-473F-BE5E-A89B8327F244}" srcOrd="1" destOrd="0" presId="urn:microsoft.com/office/officeart/2005/8/layout/hierarchy3"/>
    <dgm:cxn modelId="{019C987A-C63C-44DE-965B-6233C3186D62}" type="presOf" srcId="{E9CE2F36-8BDC-4996-A8D1-053A5882F747}" destId="{96F14BAA-C871-425B-B571-FE02A3873017}" srcOrd="0" destOrd="0" presId="urn:microsoft.com/office/officeart/2005/8/layout/hierarchy3"/>
    <dgm:cxn modelId="{BF69E5D8-76FC-4650-9332-9951DD458506}" type="presOf" srcId="{B6033520-876A-48DF-B275-EF28B2AE04F2}" destId="{EFB136CD-D02D-4EA0-A675-189C29D2D786}" srcOrd="0" destOrd="0" presId="urn:microsoft.com/office/officeart/2005/8/layout/hierarchy3"/>
    <dgm:cxn modelId="{9114676D-9A7C-4C22-BA53-2635066992BC}" type="presOf" srcId="{0D7B8DA3-1A25-49B5-8442-54B9AE81F848}" destId="{85753C06-4195-459D-A17F-1672FFE67171}" srcOrd="0" destOrd="0" presId="urn:microsoft.com/office/officeart/2005/8/layout/hierarchy3"/>
    <dgm:cxn modelId="{21FD573E-2D21-45CE-9C8A-31699830D1B4}" type="presOf" srcId="{02A2016C-4D71-4B7B-BFF1-24FD236F0666}" destId="{72A18F32-C329-4599-8176-44EC0A81DFE0}" srcOrd="0" destOrd="0" presId="urn:microsoft.com/office/officeart/2005/8/layout/hierarchy3"/>
    <dgm:cxn modelId="{6954C4E5-FCEC-48D9-9D13-32602B4102DE}" type="presOf" srcId="{EF02FD31-869D-4271-BD93-3B1EC1CD6720}" destId="{18CBD765-F99F-4782-9539-F72BA57120E5}" srcOrd="0" destOrd="0" presId="urn:microsoft.com/office/officeart/2005/8/layout/hierarchy3"/>
    <dgm:cxn modelId="{E9DD3E4D-4ED1-4A1C-B9BE-844AA067CC53}" type="presOf" srcId="{DB9D3F63-8BAA-41ED-B94C-2D2409C10401}" destId="{44A9BF7C-E956-4C20-9CC7-9D847D863163}" srcOrd="0" destOrd="0" presId="urn:microsoft.com/office/officeart/2005/8/layout/hierarchy3"/>
    <dgm:cxn modelId="{724E2952-7ABC-4A97-8538-B7B28AF99C48}" srcId="{EF02FD31-869D-4271-BD93-3B1EC1CD6720}" destId="{E1E2E198-152F-42AF-9DA9-166A29CF8BF8}" srcOrd="5" destOrd="0" parTransId="{0D7B8DA3-1A25-49B5-8442-54B9AE81F848}" sibTransId="{75781787-AF48-42FC-9911-8AD52644EBF9}"/>
    <dgm:cxn modelId="{3F0F4E51-08D6-4122-BEE1-F9429D1A9E33}" type="presOf" srcId="{21D116FA-DF71-4582-A65C-C07765481638}" destId="{81BE3F55-41B0-4879-8435-34437C7FC4A1}" srcOrd="0" destOrd="0" presId="urn:microsoft.com/office/officeart/2005/8/layout/hierarchy3"/>
    <dgm:cxn modelId="{6C290DBD-C8AD-4057-997C-E2D06B6B89DC}" srcId="{EF02FD31-869D-4271-BD93-3B1EC1CD6720}" destId="{627D8017-D45D-4958-91A1-E72B617F9AAF}" srcOrd="4" destOrd="0" parTransId="{B6033520-876A-48DF-B275-EF28B2AE04F2}" sibTransId="{709AC7E7-765C-4D8B-948C-C2E29493DC9C}"/>
    <dgm:cxn modelId="{0102ACAF-80C6-4124-B173-B4A1008D2646}" srcId="{EF02FD31-869D-4271-BD93-3B1EC1CD6720}" destId="{21D116FA-DF71-4582-A65C-C07765481638}" srcOrd="1" destOrd="0" parTransId="{DB9D3F63-8BAA-41ED-B94C-2D2409C10401}" sibTransId="{A0A3B9E7-B0AE-47DF-968B-35DD8EBAAD0C}"/>
    <dgm:cxn modelId="{C94E797E-90F3-4CB7-BA23-65ED526D2B3C}" type="presOf" srcId="{EF02FD31-869D-4271-BD93-3B1EC1CD6720}" destId="{161DD896-29C0-4FC3-A47A-AE85E2129D3E}" srcOrd="1" destOrd="0" presId="urn:microsoft.com/office/officeart/2005/8/layout/hierarchy3"/>
    <dgm:cxn modelId="{8C9301F0-48C5-4A2B-A252-52685C3D556B}" type="presOf" srcId="{A856B313-11B7-4FFC-91E9-E5FD84780A6B}" destId="{7AE82928-1CB1-486B-A2F6-F5824110F322}" srcOrd="0" destOrd="0" presId="urn:microsoft.com/office/officeart/2005/8/layout/hierarchy3"/>
    <dgm:cxn modelId="{C09A5BDC-9079-4396-A800-C4B3E837D5DF}" type="presOf" srcId="{022F1AE7-4B14-4B08-B3D5-310B8D4A5BBB}" destId="{675FD004-D10B-4400-8758-147131A63DD3}" srcOrd="0" destOrd="0" presId="urn:microsoft.com/office/officeart/2005/8/layout/hierarchy3"/>
    <dgm:cxn modelId="{3F50217F-96F9-480F-8C2B-EDB494B1A9BC}" srcId="{022F1AE7-4B14-4B08-B3D5-310B8D4A5BBB}" destId="{5C350B31-C5A1-446A-A886-8068EC8C681B}" srcOrd="0" destOrd="0" parTransId="{9981DE6E-64D3-43BD-B72C-1E02FCBC2125}" sibTransId="{958E2F83-3B54-4503-A5CC-5F6B24A2932B}"/>
    <dgm:cxn modelId="{8B66060F-DCB5-4B2C-8610-674C24169D14}" srcId="{EF02FD31-869D-4271-BD93-3B1EC1CD6720}" destId="{04DC7EEE-5E31-4966-B684-A2BB58107D7D}" srcOrd="3" destOrd="0" parTransId="{02A2016C-4D71-4B7B-BFF1-24FD236F0666}" sibTransId="{A4A1D32C-CBE4-438A-986D-DF365243624B}"/>
    <dgm:cxn modelId="{E83B314A-B215-4CAA-8667-8FA8AC1B4932}" type="presOf" srcId="{39598600-12EC-4B0B-8EB2-F61262A24919}" destId="{1DF9CD6E-3E7E-4B81-97B5-FC037EBE73A5}" srcOrd="0" destOrd="0" presId="urn:microsoft.com/office/officeart/2005/8/layout/hierarchy3"/>
    <dgm:cxn modelId="{C743E5C1-4588-4D5F-87C7-B497CA60EE5F}" srcId="{022F1AE7-4B14-4B08-B3D5-310B8D4A5BBB}" destId="{EF02FD31-869D-4271-BD93-3B1EC1CD6720}" srcOrd="1" destOrd="0" parTransId="{0CAAA4F8-99B4-4B02-9935-600B10734BDF}" sibTransId="{687927B4-8CC6-434E-A2D6-92A67DC7B33E}"/>
    <dgm:cxn modelId="{D3CBE59B-3951-414E-B17E-B238E03B26AD}" type="presOf" srcId="{E1E2E198-152F-42AF-9DA9-166A29CF8BF8}" destId="{EB023964-B528-4D7B-A185-D637FADC647B}" srcOrd="0" destOrd="0" presId="urn:microsoft.com/office/officeart/2005/8/layout/hierarchy3"/>
    <dgm:cxn modelId="{D9C1BF35-7091-48CF-8EE1-9905859D359F}" type="presOf" srcId="{8C759862-7A24-42E7-927B-EA810A84AC06}" destId="{A938904A-F15F-4B4E-AC11-FB2DCD73744D}" srcOrd="0" destOrd="0" presId="urn:microsoft.com/office/officeart/2005/8/layout/hierarchy3"/>
    <dgm:cxn modelId="{E09DB83A-5DC9-4703-900A-E27624DC11CF}" srcId="{EF02FD31-869D-4271-BD93-3B1EC1CD6720}" destId="{39598600-12EC-4B0B-8EB2-F61262A24919}" srcOrd="2" destOrd="0" parTransId="{E9CE2F36-8BDC-4996-A8D1-053A5882F747}" sibTransId="{2551A97A-97C9-4DB6-A350-98B9B2030910}"/>
    <dgm:cxn modelId="{C5E4B343-031E-4259-B6BC-3B41AD215875}" type="presOf" srcId="{768FC167-D2CB-43B4-B500-CB109EA37112}" destId="{8300ED96-2E83-4A69-BB51-EE68DDEC9DC9}" srcOrd="0" destOrd="0" presId="urn:microsoft.com/office/officeart/2005/8/layout/hierarchy3"/>
    <dgm:cxn modelId="{A4E2706F-C2A3-45FB-957F-5274581EADDE}" srcId="{EF02FD31-869D-4271-BD93-3B1EC1CD6720}" destId="{A856B313-11B7-4FFC-91E9-E5FD84780A6B}" srcOrd="6" destOrd="0" parTransId="{8C759862-7A24-42E7-927B-EA810A84AC06}" sibTransId="{7641E44B-494B-4E1B-9AA7-F12C1A8E0140}"/>
    <dgm:cxn modelId="{3D12CCC7-627A-466D-9A89-4A8AF3B2535E}" srcId="{EF02FD31-869D-4271-BD93-3B1EC1CD6720}" destId="{768FC167-D2CB-43B4-B500-CB109EA37112}" srcOrd="0" destOrd="0" parTransId="{34C6958A-CF30-4269-93B8-CF5A16CA546F}" sibTransId="{A2D11C4D-E75F-4495-8427-00EB3C6552F7}"/>
    <dgm:cxn modelId="{57ECF260-2F1C-4E2A-84E3-59C6A3ECB943}" type="presOf" srcId="{5C350B31-C5A1-446A-A886-8068EC8C681B}" destId="{303A9663-B4A6-4BB5-9ED1-C744A78E73E9}" srcOrd="0" destOrd="0" presId="urn:microsoft.com/office/officeart/2005/8/layout/hierarchy3"/>
    <dgm:cxn modelId="{FB940B49-967E-45A6-8BA4-192A7A00FC84}" type="presOf" srcId="{34C6958A-CF30-4269-93B8-CF5A16CA546F}" destId="{FCFA1043-A879-43AC-A97C-0324E905E131}" srcOrd="0" destOrd="0" presId="urn:microsoft.com/office/officeart/2005/8/layout/hierarchy3"/>
    <dgm:cxn modelId="{E0432BB3-6169-4A13-AA87-7BD16214F692}" type="presParOf" srcId="{675FD004-D10B-4400-8758-147131A63DD3}" destId="{8F98A6DC-6F56-43FA-AD7F-591384D8B6BC}" srcOrd="0" destOrd="0" presId="urn:microsoft.com/office/officeart/2005/8/layout/hierarchy3"/>
    <dgm:cxn modelId="{C2B4431B-FCF6-4222-9B83-16AF4A8C5120}" type="presParOf" srcId="{8F98A6DC-6F56-43FA-AD7F-591384D8B6BC}" destId="{B5B26042-7C26-4100-A2B8-CB2888E9BAE8}" srcOrd="0" destOrd="0" presId="urn:microsoft.com/office/officeart/2005/8/layout/hierarchy3"/>
    <dgm:cxn modelId="{074DB93B-B92A-4694-B3C5-0B178093E800}" type="presParOf" srcId="{B5B26042-7C26-4100-A2B8-CB2888E9BAE8}" destId="{303A9663-B4A6-4BB5-9ED1-C744A78E73E9}" srcOrd="0" destOrd="0" presId="urn:microsoft.com/office/officeart/2005/8/layout/hierarchy3"/>
    <dgm:cxn modelId="{DAED2236-074F-4529-B8B3-0FF3B84F29C6}" type="presParOf" srcId="{B5B26042-7C26-4100-A2B8-CB2888E9BAE8}" destId="{F1C3DEC1-4FE4-473F-BE5E-A89B8327F244}" srcOrd="1" destOrd="0" presId="urn:microsoft.com/office/officeart/2005/8/layout/hierarchy3"/>
    <dgm:cxn modelId="{48643A77-25D5-40AA-9519-B4C45EFA0B12}" type="presParOf" srcId="{8F98A6DC-6F56-43FA-AD7F-591384D8B6BC}" destId="{1B8D0B57-3D33-4FB8-A5CE-0F3212BFBA0C}" srcOrd="1" destOrd="0" presId="urn:microsoft.com/office/officeart/2005/8/layout/hierarchy3"/>
    <dgm:cxn modelId="{D4DB5D70-C479-4930-963E-32D1B00B2B6F}" type="presParOf" srcId="{675FD004-D10B-4400-8758-147131A63DD3}" destId="{FA202EC3-2AA9-4B98-9A74-DBC044AD444E}" srcOrd="1" destOrd="0" presId="urn:microsoft.com/office/officeart/2005/8/layout/hierarchy3"/>
    <dgm:cxn modelId="{D9B15F4D-F33C-41CF-9F52-AAE770F36737}" type="presParOf" srcId="{FA202EC3-2AA9-4B98-9A74-DBC044AD444E}" destId="{96EBB1C0-8C8A-477A-8ABA-AE200FAE0AE0}" srcOrd="0" destOrd="0" presId="urn:microsoft.com/office/officeart/2005/8/layout/hierarchy3"/>
    <dgm:cxn modelId="{FE88186A-35D7-4023-94B0-32A2FA7AB44F}" type="presParOf" srcId="{96EBB1C0-8C8A-477A-8ABA-AE200FAE0AE0}" destId="{18CBD765-F99F-4782-9539-F72BA57120E5}" srcOrd="0" destOrd="0" presId="urn:microsoft.com/office/officeart/2005/8/layout/hierarchy3"/>
    <dgm:cxn modelId="{BCB7CDBD-FD69-440F-A821-39739B6E30F4}" type="presParOf" srcId="{96EBB1C0-8C8A-477A-8ABA-AE200FAE0AE0}" destId="{161DD896-29C0-4FC3-A47A-AE85E2129D3E}" srcOrd="1" destOrd="0" presId="urn:microsoft.com/office/officeart/2005/8/layout/hierarchy3"/>
    <dgm:cxn modelId="{80902696-AD39-49E9-9C07-5FE2243ED837}" type="presParOf" srcId="{FA202EC3-2AA9-4B98-9A74-DBC044AD444E}" destId="{AE974B1A-FBC3-4CBF-A699-13CCF1C85F63}" srcOrd="1" destOrd="0" presId="urn:microsoft.com/office/officeart/2005/8/layout/hierarchy3"/>
    <dgm:cxn modelId="{0E4F01DE-EC29-4322-8E8D-898A34B6CBB5}" type="presParOf" srcId="{AE974B1A-FBC3-4CBF-A699-13CCF1C85F63}" destId="{FCFA1043-A879-43AC-A97C-0324E905E131}" srcOrd="0" destOrd="0" presId="urn:microsoft.com/office/officeart/2005/8/layout/hierarchy3"/>
    <dgm:cxn modelId="{6E960947-D85F-413B-A0D0-470F6CBA93B3}" type="presParOf" srcId="{AE974B1A-FBC3-4CBF-A699-13CCF1C85F63}" destId="{8300ED96-2E83-4A69-BB51-EE68DDEC9DC9}" srcOrd="1" destOrd="0" presId="urn:microsoft.com/office/officeart/2005/8/layout/hierarchy3"/>
    <dgm:cxn modelId="{CD54DC9A-CD2F-4E93-B4D2-3319631D4F2E}" type="presParOf" srcId="{AE974B1A-FBC3-4CBF-A699-13CCF1C85F63}" destId="{44A9BF7C-E956-4C20-9CC7-9D847D863163}" srcOrd="2" destOrd="0" presId="urn:microsoft.com/office/officeart/2005/8/layout/hierarchy3"/>
    <dgm:cxn modelId="{8B8D92DC-6B9E-47B5-A3AC-B55704537F63}" type="presParOf" srcId="{AE974B1A-FBC3-4CBF-A699-13CCF1C85F63}" destId="{81BE3F55-41B0-4879-8435-34437C7FC4A1}" srcOrd="3" destOrd="0" presId="urn:microsoft.com/office/officeart/2005/8/layout/hierarchy3"/>
    <dgm:cxn modelId="{D4E5062D-1CF1-465A-BC8B-FF406CDE7BE1}" type="presParOf" srcId="{AE974B1A-FBC3-4CBF-A699-13CCF1C85F63}" destId="{96F14BAA-C871-425B-B571-FE02A3873017}" srcOrd="4" destOrd="0" presId="urn:microsoft.com/office/officeart/2005/8/layout/hierarchy3"/>
    <dgm:cxn modelId="{CF2C719C-0EAF-4D9C-8F87-72ADCCC8A5A0}" type="presParOf" srcId="{AE974B1A-FBC3-4CBF-A699-13CCF1C85F63}" destId="{1DF9CD6E-3E7E-4B81-97B5-FC037EBE73A5}" srcOrd="5" destOrd="0" presId="urn:microsoft.com/office/officeart/2005/8/layout/hierarchy3"/>
    <dgm:cxn modelId="{3DB719C6-F8BC-46CB-946B-3AA6A0AC62EA}" type="presParOf" srcId="{AE974B1A-FBC3-4CBF-A699-13CCF1C85F63}" destId="{72A18F32-C329-4599-8176-44EC0A81DFE0}" srcOrd="6" destOrd="0" presId="urn:microsoft.com/office/officeart/2005/8/layout/hierarchy3"/>
    <dgm:cxn modelId="{76C453F5-CC23-4744-8131-6F69AA0649E2}" type="presParOf" srcId="{AE974B1A-FBC3-4CBF-A699-13CCF1C85F63}" destId="{8A117650-1F94-43A6-972B-EB320E3A6426}" srcOrd="7" destOrd="0" presId="urn:microsoft.com/office/officeart/2005/8/layout/hierarchy3"/>
    <dgm:cxn modelId="{6B3CBB0F-1E90-4D11-B4C1-F2DB01B81E3D}" type="presParOf" srcId="{AE974B1A-FBC3-4CBF-A699-13CCF1C85F63}" destId="{EFB136CD-D02D-4EA0-A675-189C29D2D786}" srcOrd="8" destOrd="0" presId="urn:microsoft.com/office/officeart/2005/8/layout/hierarchy3"/>
    <dgm:cxn modelId="{CD68A90F-92B3-45C7-B94D-E4DA62DA6D8D}" type="presParOf" srcId="{AE974B1A-FBC3-4CBF-A699-13CCF1C85F63}" destId="{AF794CF0-EC93-4F29-9C85-E3B3CCFA76D9}" srcOrd="9" destOrd="0" presId="urn:microsoft.com/office/officeart/2005/8/layout/hierarchy3"/>
    <dgm:cxn modelId="{4865F99F-29DF-4160-9BB7-D5CA06FC5E1F}" type="presParOf" srcId="{AE974B1A-FBC3-4CBF-A699-13CCF1C85F63}" destId="{85753C06-4195-459D-A17F-1672FFE67171}" srcOrd="10" destOrd="0" presId="urn:microsoft.com/office/officeart/2005/8/layout/hierarchy3"/>
    <dgm:cxn modelId="{E20679D5-B88F-4A5B-899C-80C73A1DD019}" type="presParOf" srcId="{AE974B1A-FBC3-4CBF-A699-13CCF1C85F63}" destId="{EB023964-B528-4D7B-A185-D637FADC647B}" srcOrd="11" destOrd="0" presId="urn:microsoft.com/office/officeart/2005/8/layout/hierarchy3"/>
    <dgm:cxn modelId="{3DCF13CC-1CD8-48C9-AC11-2E14F9912618}" type="presParOf" srcId="{AE974B1A-FBC3-4CBF-A699-13CCF1C85F63}" destId="{A938904A-F15F-4B4E-AC11-FB2DCD73744D}" srcOrd="12" destOrd="0" presId="urn:microsoft.com/office/officeart/2005/8/layout/hierarchy3"/>
    <dgm:cxn modelId="{AA43920C-1063-411F-9C3F-FBBA5E1606A8}" type="presParOf" srcId="{AE974B1A-FBC3-4CBF-A699-13CCF1C85F63}" destId="{7AE82928-1CB1-486B-A2F6-F5824110F322}" srcOrd="1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A3ABA7-45FD-4491-A585-B3F2C3802746}">
      <dsp:nvSpPr>
        <dsp:cNvPr id="0" name=""/>
        <dsp:cNvSpPr/>
      </dsp:nvSpPr>
      <dsp:spPr>
        <a:xfrm>
          <a:off x="24753" y="1310451"/>
          <a:ext cx="4049404" cy="1200734"/>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A35958F-8850-4605-9AA1-4F1F5616EE44}">
      <dsp:nvSpPr>
        <dsp:cNvPr id="0" name=""/>
        <dsp:cNvSpPr/>
      </dsp:nvSpPr>
      <dsp:spPr>
        <a:xfrm>
          <a:off x="197327" y="1627278"/>
          <a:ext cx="297483" cy="297483"/>
        </a:xfrm>
        <a:prstGeom prst="rect">
          <a:avLst/>
        </a:prstGeom>
        <a:solidFill>
          <a:schemeClr val="accent2">
            <a:alpha val="9000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B9B6E25-517E-4DCE-8039-313C156593B4}">
      <dsp:nvSpPr>
        <dsp:cNvPr id="0" name=""/>
        <dsp:cNvSpPr/>
      </dsp:nvSpPr>
      <dsp:spPr>
        <a:xfrm>
          <a:off x="27304" y="218361"/>
          <a:ext cx="4049404" cy="8558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35560" rIns="53340" bIns="35560" numCol="1" spcCol="1270" anchor="ctr" anchorCtr="0">
          <a:noAutofit/>
        </a:bodyPr>
        <a:lstStyle/>
        <a:p>
          <a:pPr lvl="0" algn="ctr" defTabSz="1244600">
            <a:lnSpc>
              <a:spcPct val="90000"/>
            </a:lnSpc>
            <a:spcBef>
              <a:spcPct val="0"/>
            </a:spcBef>
            <a:spcAft>
              <a:spcPct val="35000"/>
            </a:spcAft>
          </a:pPr>
          <a:r>
            <a:rPr lang="en-US" sz="2800" kern="1200" dirty="0" smtClean="0">
              <a:solidFill>
                <a:schemeClr val="accent1">
                  <a:lumMod val="50000"/>
                </a:schemeClr>
              </a:solidFill>
              <a:latin typeface="Sylfaen" pitchFamily="18" charset="0"/>
            </a:rPr>
            <a:t>Obligations Under Safe Blood Strategy</a:t>
          </a:r>
          <a:endParaRPr lang="ka-GE" sz="2800" kern="1200" dirty="0"/>
        </a:p>
      </dsp:txBody>
      <dsp:txXfrm>
        <a:off x="27304" y="218361"/>
        <a:ext cx="4049404" cy="855815"/>
      </dsp:txXfrm>
    </dsp:sp>
    <dsp:sp modelId="{3142CFB4-EE31-4303-AD4D-338BD10F077A}">
      <dsp:nvSpPr>
        <dsp:cNvPr id="0" name=""/>
        <dsp:cNvSpPr/>
      </dsp:nvSpPr>
      <dsp:spPr>
        <a:xfrm>
          <a:off x="0" y="2665504"/>
          <a:ext cx="297476" cy="297476"/>
        </a:xfrm>
        <a:prstGeom prst="rect">
          <a:avLst/>
        </a:prstGeom>
        <a:solidFill>
          <a:schemeClr val="accent2">
            <a:lumMod val="60000"/>
            <a:lumOff val="4000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E531EEF-6101-41F5-BE14-BD188B6D9B57}">
      <dsp:nvSpPr>
        <dsp:cNvPr id="0" name=""/>
        <dsp:cNvSpPr/>
      </dsp:nvSpPr>
      <dsp:spPr>
        <a:xfrm>
          <a:off x="297714" y="2581722"/>
          <a:ext cx="3765946" cy="6934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ctr" anchorCtr="0">
          <a:noAutofit/>
        </a:bodyPr>
        <a:lstStyle/>
        <a:p>
          <a:pPr lvl="0" algn="l" defTabSz="622300">
            <a:lnSpc>
              <a:spcPct val="90000"/>
            </a:lnSpc>
            <a:spcBef>
              <a:spcPct val="0"/>
            </a:spcBef>
            <a:spcAft>
              <a:spcPct val="35000"/>
            </a:spcAft>
          </a:pPr>
          <a:r>
            <a:rPr lang="en-US" sz="1400" kern="1200" dirty="0" smtClean="0">
              <a:solidFill>
                <a:srgbClr val="002060"/>
              </a:solidFill>
              <a:latin typeface="Sylfaen" panose="010A0502050306030303" pitchFamily="18" charset="0"/>
              <a:cs typeface="Calibri" pitchFamily="34" charset="0"/>
            </a:rPr>
            <a:t>Harmonization of National blood regulations with EU Directives and standards by the end of 2018</a:t>
          </a:r>
          <a:endParaRPr lang="ka-GE" sz="1400" kern="1200" dirty="0">
            <a:solidFill>
              <a:schemeClr val="accent1">
                <a:lumMod val="50000"/>
              </a:schemeClr>
            </a:solidFill>
            <a:latin typeface="Sylfaen" pitchFamily="18" charset="0"/>
          </a:endParaRPr>
        </a:p>
      </dsp:txBody>
      <dsp:txXfrm>
        <a:off x="297714" y="2581722"/>
        <a:ext cx="3765946" cy="693418"/>
      </dsp:txXfrm>
    </dsp:sp>
    <dsp:sp modelId="{9DBFFF20-F04D-4D28-BD84-9070BA7973F9}">
      <dsp:nvSpPr>
        <dsp:cNvPr id="0" name=""/>
        <dsp:cNvSpPr/>
      </dsp:nvSpPr>
      <dsp:spPr>
        <a:xfrm>
          <a:off x="0" y="3297964"/>
          <a:ext cx="297476" cy="297476"/>
        </a:xfrm>
        <a:prstGeom prst="rect">
          <a:avLst/>
        </a:prstGeom>
        <a:solidFill>
          <a:schemeClr val="accent2">
            <a:lumMod val="60000"/>
            <a:lumOff val="40000"/>
          </a:schemeClr>
        </a:solidFill>
        <a:ln w="12700" cap="flat" cmpd="sng" algn="ctr">
          <a:solidFill>
            <a:schemeClr val="accent2">
              <a:hueOff val="-207909"/>
              <a:satOff val="-11990"/>
              <a:lumOff val="1233"/>
              <a:alphaOff val="0"/>
            </a:schemeClr>
          </a:solidFill>
          <a:prstDash val="solid"/>
          <a:miter lim="800000"/>
        </a:ln>
        <a:effectLst/>
      </dsp:spPr>
      <dsp:style>
        <a:lnRef idx="2">
          <a:scrgbClr r="0" g="0" b="0"/>
        </a:lnRef>
        <a:fillRef idx="1">
          <a:scrgbClr r="0" g="0" b="0"/>
        </a:fillRef>
        <a:effectRef idx="0">
          <a:scrgbClr r="0" g="0" b="0"/>
        </a:effectRef>
        <a:fontRef idx="minor"/>
      </dsp:style>
    </dsp:sp>
    <dsp:sp modelId="{D850909C-2684-42E2-AE66-5BC7E571D405}">
      <dsp:nvSpPr>
        <dsp:cNvPr id="0" name=""/>
        <dsp:cNvSpPr/>
      </dsp:nvSpPr>
      <dsp:spPr>
        <a:xfrm>
          <a:off x="327578" y="3189518"/>
          <a:ext cx="3765946" cy="6934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ctr" anchorCtr="0">
          <a:noAutofit/>
        </a:bodyPr>
        <a:lstStyle/>
        <a:p>
          <a:pPr lvl="0" algn="l" defTabSz="622300">
            <a:lnSpc>
              <a:spcPct val="90000"/>
            </a:lnSpc>
            <a:spcBef>
              <a:spcPct val="0"/>
            </a:spcBef>
            <a:spcAft>
              <a:spcPct val="35000"/>
            </a:spcAft>
          </a:pPr>
          <a:r>
            <a:rPr lang="en-US" sz="1400" kern="1200" dirty="0" smtClean="0">
              <a:solidFill>
                <a:srgbClr val="002060"/>
              </a:solidFill>
              <a:latin typeface="Sylfaen" panose="010A0502050306030303" pitchFamily="18" charset="0"/>
              <a:cs typeface="Calibri" pitchFamily="34" charset="0"/>
            </a:rPr>
            <a:t>Establishment of the centralized TTI testing capacity by the end of 2020</a:t>
          </a:r>
        </a:p>
      </dsp:txBody>
      <dsp:txXfrm>
        <a:off x="327578" y="3189518"/>
        <a:ext cx="3765946" cy="693418"/>
      </dsp:txXfrm>
    </dsp:sp>
    <dsp:sp modelId="{AF337F3D-1689-4DEC-A739-C8C9488B74CD}">
      <dsp:nvSpPr>
        <dsp:cNvPr id="0" name=""/>
        <dsp:cNvSpPr/>
      </dsp:nvSpPr>
      <dsp:spPr>
        <a:xfrm>
          <a:off x="0" y="3949159"/>
          <a:ext cx="297476" cy="297476"/>
        </a:xfrm>
        <a:prstGeom prst="rect">
          <a:avLst/>
        </a:prstGeom>
        <a:solidFill>
          <a:schemeClr val="accent2">
            <a:lumMod val="60000"/>
            <a:lumOff val="40000"/>
          </a:schemeClr>
        </a:solidFill>
        <a:ln w="12700" cap="flat" cmpd="sng" algn="ctr">
          <a:solidFill>
            <a:schemeClr val="accent2">
              <a:hueOff val="-415818"/>
              <a:satOff val="-23979"/>
              <a:lumOff val="2465"/>
              <a:alphaOff val="0"/>
            </a:schemeClr>
          </a:solidFill>
          <a:prstDash val="solid"/>
          <a:miter lim="800000"/>
        </a:ln>
        <a:effectLst/>
      </dsp:spPr>
      <dsp:style>
        <a:lnRef idx="2">
          <a:scrgbClr r="0" g="0" b="0"/>
        </a:lnRef>
        <a:fillRef idx="1">
          <a:scrgbClr r="0" g="0" b="0"/>
        </a:fillRef>
        <a:effectRef idx="0">
          <a:scrgbClr r="0" g="0" b="0"/>
        </a:effectRef>
        <a:fontRef idx="minor"/>
      </dsp:style>
    </dsp:sp>
    <dsp:sp modelId="{A8C1A072-7640-4A07-B30C-346C32361CF2}">
      <dsp:nvSpPr>
        <dsp:cNvPr id="0" name=""/>
        <dsp:cNvSpPr/>
      </dsp:nvSpPr>
      <dsp:spPr>
        <a:xfrm>
          <a:off x="294701" y="3800662"/>
          <a:ext cx="3765946" cy="6934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ctr" anchorCtr="0">
          <a:noAutofit/>
        </a:bodyPr>
        <a:lstStyle/>
        <a:p>
          <a:pPr lvl="0" algn="l" defTabSz="622300">
            <a:lnSpc>
              <a:spcPct val="90000"/>
            </a:lnSpc>
            <a:spcBef>
              <a:spcPct val="0"/>
            </a:spcBef>
            <a:spcAft>
              <a:spcPct val="35000"/>
            </a:spcAft>
          </a:pPr>
          <a:r>
            <a:rPr lang="en-US" sz="1400" kern="1200" dirty="0" smtClean="0">
              <a:solidFill>
                <a:srgbClr val="002060"/>
              </a:solidFill>
              <a:latin typeface="Sylfaen" panose="010A0502050306030303" pitchFamily="18" charset="0"/>
              <a:cs typeface="Calibri" pitchFamily="34" charset="0"/>
            </a:rPr>
            <a:t>Standardization of donor selection and blood testing processes in 2018</a:t>
          </a:r>
          <a:r>
            <a:rPr lang="en-US" sz="1400" kern="1200" dirty="0" smtClean="0">
              <a:solidFill>
                <a:schemeClr val="accent1">
                  <a:lumMod val="50000"/>
                </a:schemeClr>
              </a:solidFill>
              <a:latin typeface="Sylfaen" pitchFamily="18" charset="0"/>
            </a:rPr>
            <a:t> </a:t>
          </a:r>
          <a:endParaRPr lang="ka-GE" sz="1400" kern="1200" dirty="0">
            <a:solidFill>
              <a:schemeClr val="accent1">
                <a:lumMod val="50000"/>
              </a:schemeClr>
            </a:solidFill>
            <a:latin typeface="Sylfaen" pitchFamily="18" charset="0"/>
          </a:endParaRPr>
        </a:p>
      </dsp:txBody>
      <dsp:txXfrm>
        <a:off x="294701" y="3800662"/>
        <a:ext cx="3765946" cy="693418"/>
      </dsp:txXfrm>
    </dsp:sp>
    <dsp:sp modelId="{A297F50E-5B94-4C3A-904E-4CDC774D2123}">
      <dsp:nvSpPr>
        <dsp:cNvPr id="0" name=""/>
        <dsp:cNvSpPr/>
      </dsp:nvSpPr>
      <dsp:spPr>
        <a:xfrm>
          <a:off x="13646" y="4576225"/>
          <a:ext cx="297476" cy="297476"/>
        </a:xfrm>
        <a:prstGeom prst="rect">
          <a:avLst/>
        </a:prstGeom>
        <a:solidFill>
          <a:schemeClr val="accent2">
            <a:lumMod val="60000"/>
            <a:lumOff val="40000"/>
          </a:schemeClr>
        </a:solidFill>
        <a:ln w="12700" cap="flat" cmpd="sng" algn="ctr">
          <a:solidFill>
            <a:schemeClr val="accent2">
              <a:hueOff val="-623727"/>
              <a:satOff val="-35969"/>
              <a:lumOff val="3698"/>
              <a:alphaOff val="0"/>
            </a:schemeClr>
          </a:solidFill>
          <a:prstDash val="solid"/>
          <a:miter lim="800000"/>
        </a:ln>
        <a:effectLst/>
      </dsp:spPr>
      <dsp:style>
        <a:lnRef idx="2">
          <a:scrgbClr r="0" g="0" b="0"/>
        </a:lnRef>
        <a:fillRef idx="1">
          <a:scrgbClr r="0" g="0" b="0"/>
        </a:fillRef>
        <a:effectRef idx="0">
          <a:scrgbClr r="0" g="0" b="0"/>
        </a:effectRef>
        <a:fontRef idx="minor"/>
      </dsp:style>
    </dsp:sp>
    <dsp:sp modelId="{CFD36208-013F-4EE3-8745-62C1E3E08B55}">
      <dsp:nvSpPr>
        <dsp:cNvPr id="0" name=""/>
        <dsp:cNvSpPr/>
      </dsp:nvSpPr>
      <dsp:spPr>
        <a:xfrm>
          <a:off x="310217" y="4022646"/>
          <a:ext cx="3765946" cy="6934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3576" tIns="163576" rIns="163576" bIns="163576" numCol="1" spcCol="1270" anchor="ctr" anchorCtr="0">
          <a:noAutofit/>
        </a:bodyPr>
        <a:lstStyle/>
        <a:p>
          <a:pPr lvl="0" algn="l" defTabSz="1022350">
            <a:lnSpc>
              <a:spcPct val="90000"/>
            </a:lnSpc>
            <a:spcBef>
              <a:spcPct val="0"/>
            </a:spcBef>
            <a:spcAft>
              <a:spcPct val="35000"/>
            </a:spcAft>
          </a:pPr>
          <a:endParaRPr lang="ka-GE" sz="2300" kern="1200" dirty="0"/>
        </a:p>
      </dsp:txBody>
      <dsp:txXfrm>
        <a:off x="310217" y="4022646"/>
        <a:ext cx="3765946" cy="693418"/>
      </dsp:txXfrm>
    </dsp:sp>
    <dsp:sp modelId="{0DF37F9E-4E48-42E3-AF14-F97A1396AB62}">
      <dsp:nvSpPr>
        <dsp:cNvPr id="0" name=""/>
        <dsp:cNvSpPr/>
      </dsp:nvSpPr>
      <dsp:spPr>
        <a:xfrm>
          <a:off x="4241722" y="1323831"/>
          <a:ext cx="4049404" cy="1205398"/>
        </a:xfrm>
        <a:prstGeom prst="rect">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F07E12C-9A6A-4632-8BC3-BAD952C39350}">
      <dsp:nvSpPr>
        <dsp:cNvPr id="0" name=""/>
        <dsp:cNvSpPr/>
      </dsp:nvSpPr>
      <dsp:spPr>
        <a:xfrm>
          <a:off x="4253627" y="1553344"/>
          <a:ext cx="297483" cy="297483"/>
        </a:xfrm>
        <a:prstGeom prst="rect">
          <a:avLst/>
        </a:prstGeom>
        <a:solidFill>
          <a:schemeClr val="bg2">
            <a:lumMod val="75000"/>
            <a:alpha val="9000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dsp:style>
    </dsp:sp>
    <dsp:sp modelId="{F9CC4262-7B26-408C-B43C-88DBC2CD5DAE}">
      <dsp:nvSpPr>
        <dsp:cNvPr id="0" name=""/>
        <dsp:cNvSpPr/>
      </dsp:nvSpPr>
      <dsp:spPr>
        <a:xfrm>
          <a:off x="4255380" y="259303"/>
          <a:ext cx="4049404" cy="8558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35560" rIns="53340" bIns="35560" numCol="1" spcCol="1270" anchor="ctr" anchorCtr="0">
          <a:noAutofit/>
        </a:bodyPr>
        <a:lstStyle/>
        <a:p>
          <a:pPr lvl="0" algn="ctr" defTabSz="1244600">
            <a:lnSpc>
              <a:spcPct val="90000"/>
            </a:lnSpc>
            <a:spcBef>
              <a:spcPct val="0"/>
            </a:spcBef>
            <a:spcAft>
              <a:spcPct val="35000"/>
            </a:spcAft>
          </a:pPr>
          <a:r>
            <a:rPr lang="en-US" sz="2800" kern="1200" dirty="0" smtClean="0">
              <a:solidFill>
                <a:schemeClr val="accent1">
                  <a:lumMod val="50000"/>
                </a:schemeClr>
              </a:solidFill>
              <a:latin typeface="Sylfaen" pitchFamily="18" charset="0"/>
            </a:rPr>
            <a:t>Obligations Under Association Agreement</a:t>
          </a:r>
          <a:endParaRPr lang="ka-GE" sz="2800" kern="1200" dirty="0">
            <a:solidFill>
              <a:schemeClr val="accent1">
                <a:lumMod val="50000"/>
              </a:schemeClr>
            </a:solidFill>
            <a:latin typeface="Sylfaen" pitchFamily="18" charset="0"/>
          </a:endParaRPr>
        </a:p>
      </dsp:txBody>
      <dsp:txXfrm>
        <a:off x="4255380" y="259303"/>
        <a:ext cx="4049404" cy="855815"/>
      </dsp:txXfrm>
    </dsp:sp>
    <dsp:sp modelId="{D7C3416E-CE08-4A28-ABD8-754B17117366}">
      <dsp:nvSpPr>
        <dsp:cNvPr id="0" name=""/>
        <dsp:cNvSpPr/>
      </dsp:nvSpPr>
      <dsp:spPr>
        <a:xfrm>
          <a:off x="4241125" y="5113385"/>
          <a:ext cx="297476" cy="297476"/>
        </a:xfrm>
        <a:prstGeom prst="rect">
          <a:avLst/>
        </a:prstGeom>
        <a:solidFill>
          <a:schemeClr val="bg2">
            <a:lumMod val="90000"/>
          </a:schemeClr>
        </a:solidFill>
        <a:ln w="12700" cap="flat" cmpd="sng" algn="ctr">
          <a:solidFill>
            <a:schemeClr val="bg1">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7D279966-1777-482E-B886-975CBBAF4615}">
      <dsp:nvSpPr>
        <dsp:cNvPr id="0" name=""/>
        <dsp:cNvSpPr/>
      </dsp:nvSpPr>
      <dsp:spPr>
        <a:xfrm>
          <a:off x="4648030" y="2649860"/>
          <a:ext cx="3602165" cy="6934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ctr" anchorCtr="0">
          <a:noAutofit/>
        </a:bodyPr>
        <a:lstStyle/>
        <a:p>
          <a:pPr lvl="0" algn="l" defTabSz="622300">
            <a:lnSpc>
              <a:spcPct val="90000"/>
            </a:lnSpc>
            <a:spcBef>
              <a:spcPct val="0"/>
            </a:spcBef>
            <a:spcAft>
              <a:spcPct val="35000"/>
            </a:spcAft>
          </a:pPr>
          <a:r>
            <a:rPr lang="ka-GE" sz="1400" kern="1200" dirty="0" smtClean="0">
              <a:solidFill>
                <a:schemeClr val="accent1">
                  <a:lumMod val="50000"/>
                </a:schemeClr>
              </a:solidFill>
              <a:latin typeface="Sylfaen" panose="010A0502050306030303" pitchFamily="18" charset="0"/>
            </a:rPr>
            <a:t>D</a:t>
          </a:r>
          <a:r>
            <a:rPr lang="en-US" sz="1400" kern="1200" dirty="0" smtClean="0">
              <a:solidFill>
                <a:schemeClr val="accent1">
                  <a:lumMod val="50000"/>
                </a:schemeClr>
              </a:solidFill>
              <a:latin typeface="Sylfaen" panose="010A0502050306030303" pitchFamily="18" charset="0"/>
            </a:rPr>
            <a:t>irective  </a:t>
          </a:r>
          <a:r>
            <a:rPr lang="ka-GE" sz="1400" kern="1200" dirty="0" smtClean="0">
              <a:solidFill>
                <a:schemeClr val="accent1">
                  <a:lumMod val="50000"/>
                </a:schemeClr>
              </a:solidFill>
              <a:latin typeface="Sylfaen" panose="010A0502050306030303" pitchFamily="18" charset="0"/>
            </a:rPr>
            <a:t>2002/98/EC </a:t>
          </a:r>
          <a:r>
            <a:rPr lang="en-US" sz="1400" kern="1200" dirty="0" smtClean="0">
              <a:solidFill>
                <a:schemeClr val="accent1">
                  <a:lumMod val="50000"/>
                </a:schemeClr>
              </a:solidFill>
              <a:latin typeface="Sylfaen" panose="010A0502050306030303" pitchFamily="18" charset="0"/>
            </a:rPr>
            <a:t>of the European Parliament and of the Council of </a:t>
          </a:r>
          <a:r>
            <a:rPr lang="ka-GE" sz="1400" kern="1200" dirty="0" smtClean="0">
              <a:solidFill>
                <a:schemeClr val="accent1">
                  <a:lumMod val="50000"/>
                </a:schemeClr>
              </a:solidFill>
              <a:latin typeface="Sylfaen" panose="010A0502050306030303" pitchFamily="18" charset="0"/>
            </a:rPr>
            <a:t>27 January 2003</a:t>
          </a:r>
          <a:endParaRPr lang="ka-GE" sz="1400" kern="1200" dirty="0"/>
        </a:p>
      </dsp:txBody>
      <dsp:txXfrm>
        <a:off x="4648030" y="2649860"/>
        <a:ext cx="3602165" cy="693418"/>
      </dsp:txXfrm>
    </dsp:sp>
    <dsp:sp modelId="{8B459CE7-F857-4D5B-A773-DE1D3976D7FE}">
      <dsp:nvSpPr>
        <dsp:cNvPr id="0" name=""/>
        <dsp:cNvSpPr/>
      </dsp:nvSpPr>
      <dsp:spPr>
        <a:xfrm>
          <a:off x="4252790" y="2680322"/>
          <a:ext cx="297476" cy="297476"/>
        </a:xfrm>
        <a:prstGeom prst="rect">
          <a:avLst/>
        </a:prstGeom>
        <a:solidFill>
          <a:schemeClr val="bg2">
            <a:lumMod val="90000"/>
          </a:schemeClr>
        </a:solidFill>
        <a:ln w="12700" cap="flat" cmpd="sng" algn="ctr">
          <a:solidFill>
            <a:schemeClr val="bg1">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4A55231D-3432-4785-BF05-C8DF694B051A}">
      <dsp:nvSpPr>
        <dsp:cNvPr id="0" name=""/>
        <dsp:cNvSpPr/>
      </dsp:nvSpPr>
      <dsp:spPr>
        <a:xfrm>
          <a:off x="4646336" y="3246609"/>
          <a:ext cx="3576556" cy="6934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ctr" anchorCtr="0">
          <a:noAutofit/>
        </a:bodyPr>
        <a:lstStyle/>
        <a:p>
          <a:pPr lvl="0" algn="l" defTabSz="622300">
            <a:lnSpc>
              <a:spcPct val="90000"/>
            </a:lnSpc>
            <a:spcBef>
              <a:spcPct val="0"/>
            </a:spcBef>
            <a:spcAft>
              <a:spcPct val="35000"/>
            </a:spcAft>
          </a:pPr>
          <a:endParaRPr lang="ka-GE" sz="1400" kern="1200" dirty="0" smtClean="0">
            <a:solidFill>
              <a:schemeClr val="accent1">
                <a:lumMod val="50000"/>
              </a:schemeClr>
            </a:solidFill>
            <a:latin typeface="Sylfaen" panose="010A0502050306030303" pitchFamily="18" charset="0"/>
          </a:endParaRPr>
        </a:p>
        <a:p>
          <a:pPr lvl="0" algn="l" defTabSz="622300">
            <a:lnSpc>
              <a:spcPct val="90000"/>
            </a:lnSpc>
            <a:spcBef>
              <a:spcPct val="0"/>
            </a:spcBef>
            <a:spcAft>
              <a:spcPct val="35000"/>
            </a:spcAft>
          </a:pPr>
          <a:r>
            <a:rPr lang="en-US" sz="1400" kern="1200" dirty="0" smtClean="0">
              <a:solidFill>
                <a:schemeClr val="accent1">
                  <a:lumMod val="50000"/>
                </a:schemeClr>
              </a:solidFill>
              <a:latin typeface="Sylfaen" panose="010A0502050306030303" pitchFamily="18" charset="0"/>
            </a:rPr>
            <a:t>Commission Directive</a:t>
          </a:r>
          <a:r>
            <a:rPr lang="ka-GE" sz="1400" kern="1200" dirty="0" smtClean="0">
              <a:solidFill>
                <a:schemeClr val="accent1">
                  <a:lumMod val="50000"/>
                </a:schemeClr>
              </a:solidFill>
              <a:latin typeface="Sylfaen" panose="010A0502050306030303" pitchFamily="18" charset="0"/>
            </a:rPr>
            <a:t> 2004/33/EC of 22 March 2004</a:t>
          </a:r>
          <a:r>
            <a:rPr lang="en-US" sz="1400" kern="1200" dirty="0" smtClean="0">
              <a:solidFill>
                <a:schemeClr val="accent1">
                  <a:lumMod val="50000"/>
                </a:schemeClr>
              </a:solidFill>
              <a:latin typeface="Sylfaen" panose="010A0502050306030303" pitchFamily="18" charset="0"/>
            </a:rPr>
            <a:t> - </a:t>
          </a:r>
          <a:r>
            <a:rPr lang="ka-GE" sz="1400" kern="1200" dirty="0" smtClean="0">
              <a:solidFill>
                <a:schemeClr val="accent1">
                  <a:lumMod val="50000"/>
                </a:schemeClr>
              </a:solidFill>
              <a:latin typeface="Sylfaen" panose="010A0502050306030303" pitchFamily="18" charset="0"/>
            </a:rPr>
            <a:t>implementing Directive 2002/98/EC of the</a:t>
          </a:r>
          <a:r>
            <a:rPr lang="en-US" sz="1400" kern="1200" dirty="0" smtClean="0">
              <a:solidFill>
                <a:schemeClr val="accent1">
                  <a:lumMod val="50000"/>
                </a:schemeClr>
              </a:solidFill>
              <a:latin typeface="Sylfaen" panose="010A0502050306030303" pitchFamily="18" charset="0"/>
            </a:rPr>
            <a:t> </a:t>
          </a:r>
          <a:r>
            <a:rPr lang="ka-GE" sz="1400" kern="1200" dirty="0" smtClean="0">
              <a:solidFill>
                <a:schemeClr val="accent1">
                  <a:lumMod val="50000"/>
                </a:schemeClr>
              </a:solidFill>
              <a:latin typeface="Sylfaen" panose="010A0502050306030303" pitchFamily="18" charset="0"/>
            </a:rPr>
            <a:t>European Parliament and of the Council</a:t>
          </a:r>
          <a:endParaRPr lang="ka-GE" sz="1400" kern="1200" dirty="0"/>
        </a:p>
      </dsp:txBody>
      <dsp:txXfrm>
        <a:off x="4646336" y="3246609"/>
        <a:ext cx="3576556" cy="693418"/>
      </dsp:txXfrm>
    </dsp:sp>
    <dsp:sp modelId="{0EAC9907-58DF-418C-BE40-27ECC0724483}">
      <dsp:nvSpPr>
        <dsp:cNvPr id="0" name=""/>
        <dsp:cNvSpPr/>
      </dsp:nvSpPr>
      <dsp:spPr>
        <a:xfrm>
          <a:off x="4250510" y="3365780"/>
          <a:ext cx="297476" cy="297476"/>
        </a:xfrm>
        <a:prstGeom prst="rect">
          <a:avLst/>
        </a:prstGeom>
        <a:solidFill>
          <a:schemeClr val="bg2">
            <a:lumMod val="90000"/>
          </a:schemeClr>
        </a:solidFill>
        <a:ln w="12700" cap="flat" cmpd="sng" algn="ctr">
          <a:solidFill>
            <a:schemeClr val="bg1">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72F989E6-B74B-4164-A3FF-A572E29BA48D}">
      <dsp:nvSpPr>
        <dsp:cNvPr id="0" name=""/>
        <dsp:cNvSpPr/>
      </dsp:nvSpPr>
      <dsp:spPr>
        <a:xfrm>
          <a:off x="4646336" y="4245978"/>
          <a:ext cx="3412775" cy="6934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ctr" anchorCtr="0">
          <a:noAutofit/>
        </a:bodyPr>
        <a:lstStyle/>
        <a:p>
          <a:pPr lvl="0" algn="l" defTabSz="622300">
            <a:lnSpc>
              <a:spcPct val="90000"/>
            </a:lnSpc>
            <a:spcBef>
              <a:spcPct val="0"/>
            </a:spcBef>
            <a:spcAft>
              <a:spcPct val="35000"/>
            </a:spcAft>
          </a:pPr>
          <a:r>
            <a:rPr lang="en-US" sz="1400" kern="1200" dirty="0" smtClean="0">
              <a:solidFill>
                <a:schemeClr val="accent1">
                  <a:lumMod val="50000"/>
                </a:schemeClr>
              </a:solidFill>
              <a:latin typeface="Sylfaen" panose="010A0502050306030303" pitchFamily="18" charset="0"/>
            </a:rPr>
            <a:t>Commission Directive </a:t>
          </a:r>
          <a:r>
            <a:rPr lang="ka-GE" sz="1400" kern="1200" dirty="0" smtClean="0">
              <a:solidFill>
                <a:schemeClr val="accent1">
                  <a:lumMod val="50000"/>
                </a:schemeClr>
              </a:solidFill>
              <a:latin typeface="Sylfaen" panose="010A0502050306030303" pitchFamily="18" charset="0"/>
            </a:rPr>
            <a:t>2005/61/EC of 30 September 2005</a:t>
          </a:r>
          <a:r>
            <a:rPr lang="en-US" sz="1400" kern="1200" dirty="0" smtClean="0">
              <a:solidFill>
                <a:schemeClr val="accent1">
                  <a:lumMod val="50000"/>
                </a:schemeClr>
              </a:solidFill>
              <a:latin typeface="Sylfaen" panose="010A0502050306030303" pitchFamily="18" charset="0"/>
            </a:rPr>
            <a:t> - </a:t>
          </a:r>
          <a:r>
            <a:rPr lang="ka-GE" sz="1400" kern="1200" dirty="0" smtClean="0">
              <a:solidFill>
                <a:schemeClr val="accent1">
                  <a:lumMod val="50000"/>
                </a:schemeClr>
              </a:solidFill>
              <a:latin typeface="Sylfaen" panose="010A0502050306030303" pitchFamily="18" charset="0"/>
            </a:rPr>
            <a:t>implementing Directive 2002/98/EC of the European Parliament and of the Council </a:t>
          </a:r>
          <a:endParaRPr lang="ka-GE" sz="1400" kern="1200" dirty="0">
            <a:solidFill>
              <a:schemeClr val="accent1">
                <a:lumMod val="50000"/>
              </a:schemeClr>
            </a:solidFill>
            <a:latin typeface="Sylfaen" pitchFamily="18" charset="0"/>
          </a:endParaRPr>
        </a:p>
      </dsp:txBody>
      <dsp:txXfrm>
        <a:off x="4646336" y="4245978"/>
        <a:ext cx="3412775" cy="693418"/>
      </dsp:txXfrm>
    </dsp:sp>
    <dsp:sp modelId="{5829CD83-A140-41FB-9C63-901EED39E970}">
      <dsp:nvSpPr>
        <dsp:cNvPr id="0" name=""/>
        <dsp:cNvSpPr/>
      </dsp:nvSpPr>
      <dsp:spPr>
        <a:xfrm>
          <a:off x="4266139" y="4209317"/>
          <a:ext cx="297476" cy="297476"/>
        </a:xfrm>
        <a:prstGeom prst="rect">
          <a:avLst/>
        </a:prstGeom>
        <a:solidFill>
          <a:schemeClr val="bg2">
            <a:lumMod val="90000"/>
          </a:schemeClr>
        </a:solidFill>
        <a:ln w="12700" cap="flat" cmpd="sng" algn="ctr">
          <a:solidFill>
            <a:schemeClr val="bg1">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44ACB3EB-E234-412B-BE0B-987DB4D3F8B0}">
      <dsp:nvSpPr>
        <dsp:cNvPr id="0" name=""/>
        <dsp:cNvSpPr/>
      </dsp:nvSpPr>
      <dsp:spPr>
        <a:xfrm>
          <a:off x="4537085" y="3974941"/>
          <a:ext cx="3765946" cy="6934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3576" tIns="163576" rIns="163576" bIns="163576" numCol="1" spcCol="1270" anchor="ctr" anchorCtr="0">
          <a:noAutofit/>
        </a:bodyPr>
        <a:lstStyle/>
        <a:p>
          <a:pPr lvl="0" algn="l" defTabSz="1022350">
            <a:lnSpc>
              <a:spcPct val="90000"/>
            </a:lnSpc>
            <a:spcBef>
              <a:spcPct val="0"/>
            </a:spcBef>
            <a:spcAft>
              <a:spcPct val="35000"/>
            </a:spcAft>
          </a:pPr>
          <a:endParaRPr lang="ka-GE" sz="2300" kern="1200" dirty="0"/>
        </a:p>
      </dsp:txBody>
      <dsp:txXfrm>
        <a:off x="4537085" y="3974941"/>
        <a:ext cx="3765946" cy="69341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D121EF-8B18-41F9-BF03-3173EAF81914}">
      <dsp:nvSpPr>
        <dsp:cNvPr id="0" name=""/>
        <dsp:cNvSpPr/>
      </dsp:nvSpPr>
      <dsp:spPr>
        <a:xfrm>
          <a:off x="3963005" y="974177"/>
          <a:ext cx="3393639" cy="520868"/>
        </a:xfrm>
        <a:custGeom>
          <a:avLst/>
          <a:gdLst/>
          <a:ahLst/>
          <a:cxnLst/>
          <a:rect l="0" t="0" r="0" b="0"/>
          <a:pathLst>
            <a:path>
              <a:moveTo>
                <a:pt x="0" y="0"/>
              </a:moveTo>
              <a:lnTo>
                <a:pt x="0" y="440251"/>
              </a:lnTo>
              <a:lnTo>
                <a:pt x="3393639" y="440251"/>
              </a:lnTo>
              <a:lnTo>
                <a:pt x="3393639" y="520868"/>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2398892-03A3-4DAF-8124-0EBFB31ADFDC}">
      <dsp:nvSpPr>
        <dsp:cNvPr id="0" name=""/>
        <dsp:cNvSpPr/>
      </dsp:nvSpPr>
      <dsp:spPr>
        <a:xfrm>
          <a:off x="3963005" y="974177"/>
          <a:ext cx="2125695" cy="520868"/>
        </a:xfrm>
        <a:custGeom>
          <a:avLst/>
          <a:gdLst/>
          <a:ahLst/>
          <a:cxnLst/>
          <a:rect l="0" t="0" r="0" b="0"/>
          <a:pathLst>
            <a:path>
              <a:moveTo>
                <a:pt x="0" y="0"/>
              </a:moveTo>
              <a:lnTo>
                <a:pt x="0" y="440251"/>
              </a:lnTo>
              <a:lnTo>
                <a:pt x="2125695" y="440251"/>
              </a:lnTo>
              <a:lnTo>
                <a:pt x="2125695" y="520868"/>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384970B-B22A-4F58-8201-5101166B490B}">
      <dsp:nvSpPr>
        <dsp:cNvPr id="0" name=""/>
        <dsp:cNvSpPr/>
      </dsp:nvSpPr>
      <dsp:spPr>
        <a:xfrm>
          <a:off x="3963005" y="974177"/>
          <a:ext cx="931031" cy="520868"/>
        </a:xfrm>
        <a:custGeom>
          <a:avLst/>
          <a:gdLst/>
          <a:ahLst/>
          <a:cxnLst/>
          <a:rect l="0" t="0" r="0" b="0"/>
          <a:pathLst>
            <a:path>
              <a:moveTo>
                <a:pt x="0" y="0"/>
              </a:moveTo>
              <a:lnTo>
                <a:pt x="0" y="440251"/>
              </a:lnTo>
              <a:lnTo>
                <a:pt x="931031" y="440251"/>
              </a:lnTo>
              <a:lnTo>
                <a:pt x="931031" y="520868"/>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D4FA0BC-EE67-48DF-BC9E-BE2632CCA5ED}">
      <dsp:nvSpPr>
        <dsp:cNvPr id="0" name=""/>
        <dsp:cNvSpPr/>
      </dsp:nvSpPr>
      <dsp:spPr>
        <a:xfrm>
          <a:off x="3826724" y="974177"/>
          <a:ext cx="136280" cy="520868"/>
        </a:xfrm>
        <a:custGeom>
          <a:avLst/>
          <a:gdLst/>
          <a:ahLst/>
          <a:cxnLst/>
          <a:rect l="0" t="0" r="0" b="0"/>
          <a:pathLst>
            <a:path>
              <a:moveTo>
                <a:pt x="136280" y="0"/>
              </a:moveTo>
              <a:lnTo>
                <a:pt x="136280" y="440251"/>
              </a:lnTo>
              <a:lnTo>
                <a:pt x="0" y="440251"/>
              </a:lnTo>
              <a:lnTo>
                <a:pt x="0" y="520868"/>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23BD028-6D28-4D8E-B0DD-3250FFE623EF}">
      <dsp:nvSpPr>
        <dsp:cNvPr id="0" name=""/>
        <dsp:cNvSpPr/>
      </dsp:nvSpPr>
      <dsp:spPr>
        <a:xfrm>
          <a:off x="2746144" y="974177"/>
          <a:ext cx="1216860" cy="520868"/>
        </a:xfrm>
        <a:custGeom>
          <a:avLst/>
          <a:gdLst/>
          <a:ahLst/>
          <a:cxnLst/>
          <a:rect l="0" t="0" r="0" b="0"/>
          <a:pathLst>
            <a:path>
              <a:moveTo>
                <a:pt x="1216860" y="0"/>
              </a:moveTo>
              <a:lnTo>
                <a:pt x="1216860" y="440251"/>
              </a:lnTo>
              <a:lnTo>
                <a:pt x="0" y="440251"/>
              </a:lnTo>
              <a:lnTo>
                <a:pt x="0" y="520868"/>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CFF4EDB-6206-4B08-8DD6-3FBB7680B50E}">
      <dsp:nvSpPr>
        <dsp:cNvPr id="0" name=""/>
        <dsp:cNvSpPr/>
      </dsp:nvSpPr>
      <dsp:spPr>
        <a:xfrm>
          <a:off x="1647219" y="974177"/>
          <a:ext cx="2315785" cy="520868"/>
        </a:xfrm>
        <a:custGeom>
          <a:avLst/>
          <a:gdLst/>
          <a:ahLst/>
          <a:cxnLst/>
          <a:rect l="0" t="0" r="0" b="0"/>
          <a:pathLst>
            <a:path>
              <a:moveTo>
                <a:pt x="2315785" y="0"/>
              </a:moveTo>
              <a:lnTo>
                <a:pt x="2315785" y="440251"/>
              </a:lnTo>
              <a:lnTo>
                <a:pt x="0" y="440251"/>
              </a:lnTo>
              <a:lnTo>
                <a:pt x="0" y="520868"/>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33B9582-E21E-45FC-BF46-AD886DC80BF1}">
      <dsp:nvSpPr>
        <dsp:cNvPr id="0" name=""/>
        <dsp:cNvSpPr/>
      </dsp:nvSpPr>
      <dsp:spPr>
        <a:xfrm>
          <a:off x="506096" y="974177"/>
          <a:ext cx="3456908" cy="520868"/>
        </a:xfrm>
        <a:custGeom>
          <a:avLst/>
          <a:gdLst/>
          <a:ahLst/>
          <a:cxnLst/>
          <a:rect l="0" t="0" r="0" b="0"/>
          <a:pathLst>
            <a:path>
              <a:moveTo>
                <a:pt x="3456908" y="0"/>
              </a:moveTo>
              <a:lnTo>
                <a:pt x="3456908" y="440251"/>
              </a:lnTo>
              <a:lnTo>
                <a:pt x="0" y="440251"/>
              </a:lnTo>
              <a:lnTo>
                <a:pt x="0" y="520868"/>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268A6BA-47C0-4BEF-8394-AAC43B24C189}">
      <dsp:nvSpPr>
        <dsp:cNvPr id="0" name=""/>
        <dsp:cNvSpPr/>
      </dsp:nvSpPr>
      <dsp:spPr>
        <a:xfrm>
          <a:off x="1759844" y="192655"/>
          <a:ext cx="4406320" cy="781521"/>
        </a:xfrm>
        <a:prstGeom prst="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b="1" kern="1200" dirty="0" smtClean="0">
              <a:solidFill>
                <a:schemeClr val="bg1"/>
              </a:solidFill>
              <a:latin typeface="Sylfaen" panose="010A0502050306030303" pitchFamily="18" charset="0"/>
            </a:rPr>
            <a:t>National blood safety regulations that should be revised and approximated with EU directives include:</a:t>
          </a:r>
          <a:endParaRPr lang="en-US" sz="1600" b="1" kern="1200" dirty="0">
            <a:solidFill>
              <a:schemeClr val="bg1"/>
            </a:solidFill>
            <a:latin typeface="Sylfaen" pitchFamily="18" charset="0"/>
          </a:endParaRPr>
        </a:p>
      </dsp:txBody>
      <dsp:txXfrm>
        <a:off x="1759844" y="192655"/>
        <a:ext cx="4406320" cy="781521"/>
      </dsp:txXfrm>
    </dsp:sp>
    <dsp:sp modelId="{F9C00004-05E5-4D31-90A0-D665734C2548}">
      <dsp:nvSpPr>
        <dsp:cNvPr id="0" name=""/>
        <dsp:cNvSpPr/>
      </dsp:nvSpPr>
      <dsp:spPr>
        <a:xfrm>
          <a:off x="0" y="1495046"/>
          <a:ext cx="1012193" cy="3082804"/>
        </a:xfrm>
        <a:prstGeom prst="rect">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solidFill>
                <a:schemeClr val="accent1">
                  <a:lumMod val="50000"/>
                </a:schemeClr>
              </a:solidFill>
              <a:latin typeface="Sylfaen" panose="010A0502050306030303" pitchFamily="18" charset="0"/>
            </a:rPr>
            <a:t>Law of Georgia “On Donation of Blood and Blood Components</a:t>
          </a:r>
          <a:endParaRPr lang="en-US" sz="1400" kern="1200" dirty="0">
            <a:solidFill>
              <a:schemeClr val="accent1">
                <a:lumMod val="50000"/>
              </a:schemeClr>
            </a:solidFill>
            <a:latin typeface="Sylfaen" pitchFamily="18" charset="0"/>
          </a:endParaRPr>
        </a:p>
      </dsp:txBody>
      <dsp:txXfrm>
        <a:off x="0" y="1495046"/>
        <a:ext cx="1012193" cy="3082804"/>
      </dsp:txXfrm>
    </dsp:sp>
    <dsp:sp modelId="{E14661E0-760F-475C-9D9F-0AEA106ACA2B}">
      <dsp:nvSpPr>
        <dsp:cNvPr id="0" name=""/>
        <dsp:cNvSpPr/>
      </dsp:nvSpPr>
      <dsp:spPr>
        <a:xfrm>
          <a:off x="1176498" y="1495046"/>
          <a:ext cx="941442" cy="3055509"/>
        </a:xfrm>
        <a:prstGeom prst="rect">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solidFill>
                <a:schemeClr val="accent1">
                  <a:lumMod val="50000"/>
                </a:schemeClr>
              </a:solidFill>
              <a:latin typeface="Sylfaen" panose="010A0502050306030303" pitchFamily="18" charset="0"/>
            </a:rPr>
            <a:t>Decree of the Minister №14/N  on Approval of Rules for the Preparation, Reservation and Usage of blood and blood components</a:t>
          </a:r>
          <a:endParaRPr lang="en-US" sz="1400" kern="1200" dirty="0">
            <a:solidFill>
              <a:schemeClr val="accent1">
                <a:lumMod val="50000"/>
              </a:schemeClr>
            </a:solidFill>
            <a:latin typeface="Sylfaen" pitchFamily="18" charset="0"/>
          </a:endParaRPr>
        </a:p>
      </dsp:txBody>
      <dsp:txXfrm>
        <a:off x="1176498" y="1495046"/>
        <a:ext cx="941442" cy="3055509"/>
      </dsp:txXfrm>
    </dsp:sp>
    <dsp:sp modelId="{A752AF17-6D4E-440F-AB0D-2035D1A2BA78}">
      <dsp:nvSpPr>
        <dsp:cNvPr id="0" name=""/>
        <dsp:cNvSpPr/>
      </dsp:nvSpPr>
      <dsp:spPr>
        <a:xfrm>
          <a:off x="2279174" y="1495046"/>
          <a:ext cx="933941" cy="3032088"/>
        </a:xfrm>
        <a:prstGeom prst="rect">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solidFill>
                <a:schemeClr val="accent1">
                  <a:lumMod val="50000"/>
                </a:schemeClr>
              </a:solidFill>
              <a:latin typeface="Sylfaen" panose="010A0502050306030303" pitchFamily="18" charset="0"/>
            </a:rPr>
            <a:t>Decree of the Minister № 241/N on Determining of Blood and Blood Components Donation Contraindications</a:t>
          </a:r>
          <a:endParaRPr lang="en-US" sz="1400" kern="1200" dirty="0">
            <a:solidFill>
              <a:schemeClr val="accent1">
                <a:lumMod val="50000"/>
              </a:schemeClr>
            </a:solidFill>
            <a:latin typeface="Sylfaen" pitchFamily="18" charset="0"/>
          </a:endParaRPr>
        </a:p>
      </dsp:txBody>
      <dsp:txXfrm>
        <a:off x="2279174" y="1495046"/>
        <a:ext cx="933941" cy="3032088"/>
      </dsp:txXfrm>
    </dsp:sp>
    <dsp:sp modelId="{05A62BA4-FBC2-4D27-AC5E-0F5ECBB3D987}">
      <dsp:nvSpPr>
        <dsp:cNvPr id="0" name=""/>
        <dsp:cNvSpPr/>
      </dsp:nvSpPr>
      <dsp:spPr>
        <a:xfrm>
          <a:off x="3374349" y="1495046"/>
          <a:ext cx="904750" cy="2999968"/>
        </a:xfrm>
        <a:prstGeom prst="rect">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solidFill>
                <a:schemeClr val="accent1">
                  <a:lumMod val="50000"/>
                </a:schemeClr>
              </a:solidFill>
              <a:latin typeface="Sylfaen" panose="010A0502050306030303" pitchFamily="18" charset="0"/>
            </a:rPr>
            <a:t>Resolution of the Government of Georgia № 74 approving Technical Regulations - Obligatory Normatives for Blood Transfusion Centers</a:t>
          </a:r>
          <a:endParaRPr lang="en-US" sz="1400" kern="1200" dirty="0">
            <a:solidFill>
              <a:schemeClr val="accent1">
                <a:lumMod val="50000"/>
              </a:schemeClr>
            </a:solidFill>
            <a:latin typeface="Sylfaen" pitchFamily="18" charset="0"/>
          </a:endParaRPr>
        </a:p>
      </dsp:txBody>
      <dsp:txXfrm>
        <a:off x="3374349" y="1495046"/>
        <a:ext cx="904750" cy="2999968"/>
      </dsp:txXfrm>
    </dsp:sp>
    <dsp:sp modelId="{3D5C0A55-13F2-4BC7-A57E-9DCE17A6135C}">
      <dsp:nvSpPr>
        <dsp:cNvPr id="0" name=""/>
        <dsp:cNvSpPr/>
      </dsp:nvSpPr>
      <dsp:spPr>
        <a:xfrm>
          <a:off x="4440333" y="1495046"/>
          <a:ext cx="907406" cy="3004794"/>
        </a:xfrm>
        <a:prstGeom prst="rect">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solidFill>
                <a:schemeClr val="accent1">
                  <a:lumMod val="50000"/>
                </a:schemeClr>
              </a:solidFill>
              <a:latin typeface="Sylfaen" panose="010A0502050306030303" pitchFamily="18" charset="0"/>
            </a:rPr>
            <a:t>Resolution of the Government of Georgia №539 on Approval of Technical Regulations for Blood Establishments</a:t>
          </a:r>
          <a:endParaRPr lang="en-US" sz="1400" kern="1200" dirty="0">
            <a:solidFill>
              <a:schemeClr val="accent1">
                <a:lumMod val="50000"/>
              </a:schemeClr>
            </a:solidFill>
            <a:latin typeface="Sylfaen" pitchFamily="18" charset="0"/>
          </a:endParaRPr>
        </a:p>
      </dsp:txBody>
      <dsp:txXfrm>
        <a:off x="4440333" y="1495046"/>
        <a:ext cx="907406" cy="3004794"/>
      </dsp:txXfrm>
    </dsp:sp>
    <dsp:sp modelId="{CAB3857E-8F67-4CCE-AE3F-4A0591CCB448}">
      <dsp:nvSpPr>
        <dsp:cNvPr id="0" name=""/>
        <dsp:cNvSpPr/>
      </dsp:nvSpPr>
      <dsp:spPr>
        <a:xfrm>
          <a:off x="5508973" y="1495046"/>
          <a:ext cx="1159453" cy="2977503"/>
        </a:xfrm>
        <a:prstGeom prst="rect">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solidFill>
                <a:schemeClr val="accent1">
                  <a:lumMod val="50000"/>
                </a:schemeClr>
              </a:solidFill>
              <a:latin typeface="Sylfaen" panose="010A0502050306030303" pitchFamily="18" charset="0"/>
            </a:rPr>
            <a:t>Resolution Of  the  Government of Georgia № 385 approving Provisions on the Rules and Terms of  Issue of a Medical   Practice  License and an In-patient Facility Permit  </a:t>
          </a:r>
          <a:endParaRPr lang="en-US" sz="1400" kern="1200" dirty="0">
            <a:solidFill>
              <a:schemeClr val="accent1">
                <a:lumMod val="50000"/>
              </a:schemeClr>
            </a:solidFill>
            <a:latin typeface="Sylfaen" pitchFamily="18" charset="0"/>
          </a:endParaRPr>
        </a:p>
      </dsp:txBody>
      <dsp:txXfrm>
        <a:off x="5508973" y="1495046"/>
        <a:ext cx="1159453" cy="2977503"/>
      </dsp:txXfrm>
    </dsp:sp>
    <dsp:sp modelId="{9B78AD50-2830-4B9B-AB57-92CFA1546725}">
      <dsp:nvSpPr>
        <dsp:cNvPr id="0" name=""/>
        <dsp:cNvSpPr/>
      </dsp:nvSpPr>
      <dsp:spPr>
        <a:xfrm>
          <a:off x="6829660" y="1495046"/>
          <a:ext cx="1053968" cy="2989903"/>
        </a:xfrm>
        <a:prstGeom prst="rect">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solidFill>
                <a:schemeClr val="accent1">
                  <a:lumMod val="50000"/>
                </a:schemeClr>
              </a:solidFill>
              <a:latin typeface="Sylfaen" panose="010A0502050306030303" pitchFamily="18" charset="0"/>
            </a:rPr>
            <a:t>Decree of The Minister of Labour, Health and Social Affairs of Georgia №110/N, dated on 14th of March, 2001, on Transfusion Centers further development</a:t>
          </a:r>
          <a:endParaRPr lang="en-US" sz="1400" kern="1200" dirty="0">
            <a:solidFill>
              <a:schemeClr val="accent1">
                <a:lumMod val="50000"/>
              </a:schemeClr>
            </a:solidFill>
            <a:latin typeface="Sylfaen" pitchFamily="18" charset="0"/>
          </a:endParaRPr>
        </a:p>
      </dsp:txBody>
      <dsp:txXfrm>
        <a:off x="6829660" y="1495046"/>
        <a:ext cx="1053968" cy="298990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3A9663-B4A6-4BB5-9ED1-C744A78E73E9}">
      <dsp:nvSpPr>
        <dsp:cNvPr id="0" name=""/>
        <dsp:cNvSpPr/>
      </dsp:nvSpPr>
      <dsp:spPr>
        <a:xfrm flipH="1" flipV="1">
          <a:off x="0" y="2919565"/>
          <a:ext cx="227883" cy="42376"/>
        </a:xfrm>
        <a:prstGeom prst="roundRect">
          <a:avLst>
            <a:gd name="adj" fmla="val 10000"/>
          </a:avLst>
        </a:prstGeom>
        <a:solidFill>
          <a:schemeClr val="bg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6350" rIns="9525" bIns="6350" numCol="1" spcCol="1270" anchor="ctr" anchorCtr="0">
          <a:noAutofit/>
        </a:bodyPr>
        <a:lstStyle/>
        <a:p>
          <a:pPr lvl="0" algn="ctr" defTabSz="222250">
            <a:lnSpc>
              <a:spcPct val="90000"/>
            </a:lnSpc>
            <a:spcBef>
              <a:spcPct val="0"/>
            </a:spcBef>
            <a:spcAft>
              <a:spcPct val="35000"/>
            </a:spcAft>
          </a:pPr>
          <a:r>
            <a:rPr lang="en-US" sz="500" kern="1200" smtClean="0"/>
            <a:t>Short tem </a:t>
          </a:r>
          <a:r>
            <a:rPr lang="en-US" sz="500" kern="1200" dirty="0" smtClean="0"/>
            <a:t>objectives</a:t>
          </a:r>
          <a:endParaRPr lang="ka-GE" sz="500" kern="1200" dirty="0"/>
        </a:p>
      </dsp:txBody>
      <dsp:txXfrm rot="10800000">
        <a:off x="1241" y="2920806"/>
        <a:ext cx="225401" cy="39894"/>
      </dsp:txXfrm>
    </dsp:sp>
    <dsp:sp modelId="{18CBD765-F99F-4782-9539-F72BA57120E5}">
      <dsp:nvSpPr>
        <dsp:cNvPr id="0" name=""/>
        <dsp:cNvSpPr/>
      </dsp:nvSpPr>
      <dsp:spPr>
        <a:xfrm>
          <a:off x="95391" y="0"/>
          <a:ext cx="7682049" cy="378016"/>
        </a:xfrm>
        <a:prstGeom prst="roundRect">
          <a:avLst>
            <a:gd name="adj" fmla="val 10000"/>
          </a:avLst>
        </a:prstGeom>
        <a:solidFill>
          <a:schemeClr val="accent3">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35560" rIns="53340" bIns="35560" numCol="1" spcCol="1270" anchor="ctr" anchorCtr="0">
          <a:noAutofit/>
        </a:bodyPr>
        <a:lstStyle/>
        <a:p>
          <a:pPr lvl="0" algn="ctr" defTabSz="1244600">
            <a:lnSpc>
              <a:spcPct val="90000"/>
            </a:lnSpc>
            <a:spcBef>
              <a:spcPct val="0"/>
            </a:spcBef>
            <a:spcAft>
              <a:spcPct val="35000"/>
            </a:spcAft>
          </a:pPr>
          <a:r>
            <a:rPr lang="en-US" sz="2800" kern="1200" dirty="0" smtClean="0">
              <a:latin typeface="Sylfaen" pitchFamily="18" charset="0"/>
            </a:rPr>
            <a:t>Still need to be done</a:t>
          </a:r>
          <a:endParaRPr lang="ka-GE" sz="2800" kern="1200" dirty="0">
            <a:latin typeface="Sylfaen" pitchFamily="18" charset="0"/>
          </a:endParaRPr>
        </a:p>
      </dsp:txBody>
      <dsp:txXfrm>
        <a:off x="106463" y="11072"/>
        <a:ext cx="7659905" cy="355872"/>
      </dsp:txXfrm>
    </dsp:sp>
    <dsp:sp modelId="{FCFA1043-A879-43AC-A97C-0324E905E131}">
      <dsp:nvSpPr>
        <dsp:cNvPr id="0" name=""/>
        <dsp:cNvSpPr/>
      </dsp:nvSpPr>
      <dsp:spPr>
        <a:xfrm>
          <a:off x="863596" y="378016"/>
          <a:ext cx="623923" cy="343213"/>
        </a:xfrm>
        <a:custGeom>
          <a:avLst/>
          <a:gdLst/>
          <a:ahLst/>
          <a:cxnLst/>
          <a:rect l="0" t="0" r="0" b="0"/>
          <a:pathLst>
            <a:path>
              <a:moveTo>
                <a:pt x="0" y="0"/>
              </a:moveTo>
              <a:lnTo>
                <a:pt x="0" y="343213"/>
              </a:lnTo>
              <a:lnTo>
                <a:pt x="623923" y="343213"/>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300ED96-2E83-4A69-BB51-EE68DDEC9DC9}">
      <dsp:nvSpPr>
        <dsp:cNvPr id="0" name=""/>
        <dsp:cNvSpPr/>
      </dsp:nvSpPr>
      <dsp:spPr>
        <a:xfrm>
          <a:off x="1487520" y="503866"/>
          <a:ext cx="5613235" cy="434726"/>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l" defTabSz="711200">
            <a:lnSpc>
              <a:spcPct val="90000"/>
            </a:lnSpc>
            <a:spcBef>
              <a:spcPct val="0"/>
            </a:spcBef>
            <a:spcAft>
              <a:spcPct val="35000"/>
            </a:spcAft>
          </a:pPr>
          <a:r>
            <a:rPr lang="en-US" sz="1600" kern="1200" dirty="0" smtClean="0">
              <a:solidFill>
                <a:schemeClr val="accent1">
                  <a:lumMod val="50000"/>
                </a:schemeClr>
              </a:solidFill>
              <a:latin typeface="Sylfaen" pitchFamily="18" charset="0"/>
            </a:rPr>
            <a:t>Revise and approximate national blood safety regulations with EU directives</a:t>
          </a:r>
        </a:p>
      </dsp:txBody>
      <dsp:txXfrm>
        <a:off x="1500253" y="516599"/>
        <a:ext cx="5587769" cy="409260"/>
      </dsp:txXfrm>
    </dsp:sp>
    <dsp:sp modelId="{44A9BF7C-E956-4C20-9CC7-9D847D863163}">
      <dsp:nvSpPr>
        <dsp:cNvPr id="0" name=""/>
        <dsp:cNvSpPr/>
      </dsp:nvSpPr>
      <dsp:spPr>
        <a:xfrm>
          <a:off x="863596" y="378016"/>
          <a:ext cx="600990" cy="915279"/>
        </a:xfrm>
        <a:custGeom>
          <a:avLst/>
          <a:gdLst/>
          <a:ahLst/>
          <a:cxnLst/>
          <a:rect l="0" t="0" r="0" b="0"/>
          <a:pathLst>
            <a:path>
              <a:moveTo>
                <a:pt x="0" y="0"/>
              </a:moveTo>
              <a:lnTo>
                <a:pt x="0" y="915279"/>
              </a:lnTo>
              <a:lnTo>
                <a:pt x="600990" y="915279"/>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1BE3F55-41B0-4879-8435-34437C7FC4A1}">
      <dsp:nvSpPr>
        <dsp:cNvPr id="0" name=""/>
        <dsp:cNvSpPr/>
      </dsp:nvSpPr>
      <dsp:spPr>
        <a:xfrm>
          <a:off x="1464586" y="1078760"/>
          <a:ext cx="5597008" cy="429070"/>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451767"/>
              <a:satOff val="16667"/>
              <a:lumOff val="-2451"/>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l" defTabSz="711200">
            <a:lnSpc>
              <a:spcPct val="90000"/>
            </a:lnSpc>
            <a:spcBef>
              <a:spcPct val="0"/>
            </a:spcBef>
            <a:spcAft>
              <a:spcPct val="35000"/>
            </a:spcAft>
          </a:pPr>
          <a:r>
            <a:rPr lang="en-US" sz="1600" kern="1200" dirty="0" smtClean="0">
              <a:solidFill>
                <a:schemeClr val="accent1">
                  <a:lumMod val="50000"/>
                </a:schemeClr>
              </a:solidFill>
              <a:latin typeface="Sylfaen" pitchFamily="18" charset="0"/>
            </a:rPr>
            <a:t> Finalize building of external quality control system and involve all blood banks</a:t>
          </a:r>
          <a:endParaRPr lang="ka-GE" sz="1600" kern="1200" dirty="0">
            <a:solidFill>
              <a:schemeClr val="accent1">
                <a:lumMod val="50000"/>
              </a:schemeClr>
            </a:solidFill>
          </a:endParaRPr>
        </a:p>
      </dsp:txBody>
      <dsp:txXfrm>
        <a:off x="1477153" y="1091327"/>
        <a:ext cx="5571874" cy="403936"/>
      </dsp:txXfrm>
    </dsp:sp>
    <dsp:sp modelId="{96F14BAA-C871-425B-B571-FE02A3873017}">
      <dsp:nvSpPr>
        <dsp:cNvPr id="0" name=""/>
        <dsp:cNvSpPr/>
      </dsp:nvSpPr>
      <dsp:spPr>
        <a:xfrm>
          <a:off x="863596" y="378016"/>
          <a:ext cx="612382" cy="1465458"/>
        </a:xfrm>
        <a:custGeom>
          <a:avLst/>
          <a:gdLst/>
          <a:ahLst/>
          <a:cxnLst/>
          <a:rect l="0" t="0" r="0" b="0"/>
          <a:pathLst>
            <a:path>
              <a:moveTo>
                <a:pt x="0" y="0"/>
              </a:moveTo>
              <a:lnTo>
                <a:pt x="0" y="1465458"/>
              </a:lnTo>
              <a:lnTo>
                <a:pt x="612382" y="1465458"/>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DF9CD6E-3E7E-4B81-97B5-FC037EBE73A5}">
      <dsp:nvSpPr>
        <dsp:cNvPr id="0" name=""/>
        <dsp:cNvSpPr/>
      </dsp:nvSpPr>
      <dsp:spPr>
        <a:xfrm>
          <a:off x="1475979" y="1628397"/>
          <a:ext cx="5551061" cy="430156"/>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903533"/>
              <a:satOff val="33333"/>
              <a:lumOff val="-490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l" defTabSz="711200">
            <a:lnSpc>
              <a:spcPct val="90000"/>
            </a:lnSpc>
            <a:spcBef>
              <a:spcPct val="0"/>
            </a:spcBef>
            <a:spcAft>
              <a:spcPct val="35000"/>
            </a:spcAft>
          </a:pPr>
          <a:r>
            <a:rPr lang="en-US" sz="1600" kern="1200" dirty="0" smtClean="0">
              <a:solidFill>
                <a:schemeClr val="accent1">
                  <a:lumMod val="50000"/>
                </a:schemeClr>
              </a:solidFill>
              <a:latin typeface="Sylfaen" pitchFamily="18" charset="0"/>
            </a:rPr>
            <a:t>Finalize amendments to licensing requirements and submit for endorsement  </a:t>
          </a:r>
          <a:endParaRPr lang="en-US" sz="1600" kern="1200" dirty="0">
            <a:solidFill>
              <a:schemeClr val="accent1">
                <a:lumMod val="50000"/>
              </a:schemeClr>
            </a:solidFill>
            <a:latin typeface="Sylfaen" pitchFamily="18" charset="0"/>
          </a:endParaRPr>
        </a:p>
      </dsp:txBody>
      <dsp:txXfrm>
        <a:off x="1488578" y="1640996"/>
        <a:ext cx="5525863" cy="404958"/>
      </dsp:txXfrm>
    </dsp:sp>
    <dsp:sp modelId="{72A18F32-C329-4599-8176-44EC0A81DFE0}">
      <dsp:nvSpPr>
        <dsp:cNvPr id="0" name=""/>
        <dsp:cNvSpPr/>
      </dsp:nvSpPr>
      <dsp:spPr>
        <a:xfrm>
          <a:off x="863596" y="378016"/>
          <a:ext cx="586298" cy="2013348"/>
        </a:xfrm>
        <a:custGeom>
          <a:avLst/>
          <a:gdLst/>
          <a:ahLst/>
          <a:cxnLst/>
          <a:rect l="0" t="0" r="0" b="0"/>
          <a:pathLst>
            <a:path>
              <a:moveTo>
                <a:pt x="0" y="0"/>
              </a:moveTo>
              <a:lnTo>
                <a:pt x="0" y="2013348"/>
              </a:lnTo>
              <a:lnTo>
                <a:pt x="586298" y="2013348"/>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A117650-1F94-43A6-972B-EB320E3A6426}">
      <dsp:nvSpPr>
        <dsp:cNvPr id="0" name=""/>
        <dsp:cNvSpPr/>
      </dsp:nvSpPr>
      <dsp:spPr>
        <a:xfrm>
          <a:off x="1449895" y="2169431"/>
          <a:ext cx="5562440" cy="443866"/>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1355300"/>
              <a:satOff val="50000"/>
              <a:lumOff val="-7353"/>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l" defTabSz="711200">
            <a:lnSpc>
              <a:spcPct val="90000"/>
            </a:lnSpc>
            <a:spcBef>
              <a:spcPct val="0"/>
            </a:spcBef>
            <a:spcAft>
              <a:spcPct val="35000"/>
            </a:spcAft>
          </a:pPr>
          <a:r>
            <a:rPr lang="en-US" sz="1600" kern="1200" dirty="0" smtClean="0">
              <a:solidFill>
                <a:schemeClr val="accent1">
                  <a:lumMod val="50000"/>
                </a:schemeClr>
              </a:solidFill>
              <a:latin typeface="Sylfaen" pitchFamily="18" charset="0"/>
            </a:rPr>
            <a:t>Prepare for expert mission within TAIEX tool</a:t>
          </a:r>
        </a:p>
      </dsp:txBody>
      <dsp:txXfrm>
        <a:off x="1462895" y="2182431"/>
        <a:ext cx="5536440" cy="417866"/>
      </dsp:txXfrm>
    </dsp:sp>
    <dsp:sp modelId="{EFB136CD-D02D-4EA0-A675-189C29D2D786}">
      <dsp:nvSpPr>
        <dsp:cNvPr id="0" name=""/>
        <dsp:cNvSpPr/>
      </dsp:nvSpPr>
      <dsp:spPr>
        <a:xfrm>
          <a:off x="863596" y="378016"/>
          <a:ext cx="558409" cy="2660742"/>
        </a:xfrm>
        <a:custGeom>
          <a:avLst/>
          <a:gdLst/>
          <a:ahLst/>
          <a:cxnLst/>
          <a:rect l="0" t="0" r="0" b="0"/>
          <a:pathLst>
            <a:path>
              <a:moveTo>
                <a:pt x="0" y="0"/>
              </a:moveTo>
              <a:lnTo>
                <a:pt x="0" y="2660742"/>
              </a:lnTo>
              <a:lnTo>
                <a:pt x="558409" y="2660742"/>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F794CF0-EC93-4F29-9C85-E3B3CCFA76D9}">
      <dsp:nvSpPr>
        <dsp:cNvPr id="0" name=""/>
        <dsp:cNvSpPr/>
      </dsp:nvSpPr>
      <dsp:spPr>
        <a:xfrm>
          <a:off x="1422006" y="2785625"/>
          <a:ext cx="5527724" cy="506266"/>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1807066"/>
              <a:satOff val="66667"/>
              <a:lumOff val="-980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l" defTabSz="711200">
            <a:lnSpc>
              <a:spcPct val="90000"/>
            </a:lnSpc>
            <a:spcBef>
              <a:spcPct val="0"/>
            </a:spcBef>
            <a:spcAft>
              <a:spcPct val="35000"/>
            </a:spcAft>
          </a:pPr>
          <a:r>
            <a:rPr lang="en-US" sz="1600" kern="1200" dirty="0" smtClean="0">
              <a:solidFill>
                <a:schemeClr val="accent1">
                  <a:lumMod val="50000"/>
                </a:schemeClr>
              </a:solidFill>
              <a:latin typeface="Sylfaen" pitchFamily="18" charset="0"/>
            </a:rPr>
            <a:t>Implement necessary activities to introduce NAT piloting in 2019 (including NAT apparatus and trainings)  </a:t>
          </a:r>
        </a:p>
      </dsp:txBody>
      <dsp:txXfrm>
        <a:off x="1436834" y="2800453"/>
        <a:ext cx="5498068" cy="476610"/>
      </dsp:txXfrm>
    </dsp:sp>
    <dsp:sp modelId="{85753C06-4195-459D-A17F-1672FFE67171}">
      <dsp:nvSpPr>
        <dsp:cNvPr id="0" name=""/>
        <dsp:cNvSpPr/>
      </dsp:nvSpPr>
      <dsp:spPr>
        <a:xfrm>
          <a:off x="863596" y="378016"/>
          <a:ext cx="548848" cy="3248496"/>
        </a:xfrm>
        <a:custGeom>
          <a:avLst/>
          <a:gdLst/>
          <a:ahLst/>
          <a:cxnLst/>
          <a:rect l="0" t="0" r="0" b="0"/>
          <a:pathLst>
            <a:path>
              <a:moveTo>
                <a:pt x="0" y="0"/>
              </a:moveTo>
              <a:lnTo>
                <a:pt x="0" y="3248496"/>
              </a:lnTo>
              <a:lnTo>
                <a:pt x="548848" y="3248496"/>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B023964-B528-4D7B-A185-D637FADC647B}">
      <dsp:nvSpPr>
        <dsp:cNvPr id="0" name=""/>
        <dsp:cNvSpPr/>
      </dsp:nvSpPr>
      <dsp:spPr>
        <a:xfrm>
          <a:off x="1412445" y="3411649"/>
          <a:ext cx="5528060" cy="429727"/>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2258833"/>
              <a:satOff val="83333"/>
              <a:lumOff val="-1225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l" defTabSz="711200">
            <a:lnSpc>
              <a:spcPct val="90000"/>
            </a:lnSpc>
            <a:spcBef>
              <a:spcPct val="0"/>
            </a:spcBef>
            <a:spcAft>
              <a:spcPct val="35000"/>
            </a:spcAft>
          </a:pPr>
          <a:r>
            <a:rPr lang="en-US" sz="1600" kern="1200" dirty="0" smtClean="0">
              <a:solidFill>
                <a:schemeClr val="accent1">
                  <a:lumMod val="50000"/>
                </a:schemeClr>
              </a:solidFill>
              <a:latin typeface="Sylfaen" pitchFamily="18" charset="0"/>
            </a:rPr>
            <a:t>Increase voluntary unpaid repeat donations</a:t>
          </a:r>
        </a:p>
      </dsp:txBody>
      <dsp:txXfrm>
        <a:off x="1425031" y="3424235"/>
        <a:ext cx="5502888" cy="404555"/>
      </dsp:txXfrm>
    </dsp:sp>
    <dsp:sp modelId="{A938904A-F15F-4B4E-AC11-FB2DCD73744D}">
      <dsp:nvSpPr>
        <dsp:cNvPr id="0" name=""/>
        <dsp:cNvSpPr/>
      </dsp:nvSpPr>
      <dsp:spPr>
        <a:xfrm>
          <a:off x="863596" y="378016"/>
          <a:ext cx="525026" cy="3870497"/>
        </a:xfrm>
        <a:custGeom>
          <a:avLst/>
          <a:gdLst/>
          <a:ahLst/>
          <a:cxnLst/>
          <a:rect l="0" t="0" r="0" b="0"/>
          <a:pathLst>
            <a:path>
              <a:moveTo>
                <a:pt x="0" y="0"/>
              </a:moveTo>
              <a:lnTo>
                <a:pt x="0" y="3870497"/>
              </a:lnTo>
              <a:lnTo>
                <a:pt x="525026" y="3870497"/>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AE82928-1CB1-486B-A2F6-F5824110F322}">
      <dsp:nvSpPr>
        <dsp:cNvPr id="0" name=""/>
        <dsp:cNvSpPr/>
      </dsp:nvSpPr>
      <dsp:spPr>
        <a:xfrm>
          <a:off x="1388623" y="3997620"/>
          <a:ext cx="5558090" cy="501788"/>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2710599"/>
              <a:satOff val="100000"/>
              <a:lumOff val="-1470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l" defTabSz="711200">
            <a:lnSpc>
              <a:spcPct val="90000"/>
            </a:lnSpc>
            <a:spcBef>
              <a:spcPct val="0"/>
            </a:spcBef>
            <a:spcAft>
              <a:spcPct val="35000"/>
            </a:spcAft>
          </a:pPr>
          <a:r>
            <a:rPr lang="en-US" sz="1600" kern="1200" dirty="0" smtClean="0">
              <a:solidFill>
                <a:schemeClr val="accent1">
                  <a:lumMod val="50000"/>
                </a:schemeClr>
              </a:solidFill>
              <a:latin typeface="Sylfaen" pitchFamily="18" charset="0"/>
            </a:rPr>
            <a:t>Conduct active communication campaign to raise population awareness on voluntary regular blood donations</a:t>
          </a:r>
        </a:p>
      </dsp:txBody>
      <dsp:txXfrm>
        <a:off x="1403320" y="4012317"/>
        <a:ext cx="5528696" cy="472394"/>
      </dsp:txXfrm>
    </dsp:sp>
  </dsp:spTree>
</dsp:drawing>
</file>

<file path=ppt/diagrams/layout1.xml><?xml version="1.0" encoding="utf-8"?>
<dgm:layoutDef xmlns:dgm="http://schemas.openxmlformats.org/drawingml/2006/diagram" xmlns:a="http://schemas.openxmlformats.org/drawingml/2006/main" uniqueId="urn:microsoft.com/office/officeart/2008/layout/SquareAccentList">
  <dgm:title val=""/>
  <dgm:desc val=""/>
  <dgm:catLst>
    <dgm:cat type="list" pri="5500"/>
  </dgm:catLst>
  <dgm:samp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ampData>
  <dgm:style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clrData>
  <dgm:layoutNode name="layout">
    <dgm:varLst>
      <dgm:chMax/>
      <dgm:chPref/>
      <dgm:dir/>
      <dgm:resizeHandles/>
    </dgm:varLst>
    <dgm:choose name="Name0">
      <dgm:if name="Name1" func="var" arg="dir" op="equ" val="norm">
        <dgm:alg type="hierChild">
          <dgm:param type="linDir" val="fromL"/>
          <dgm:param type="vertAlign" val="t"/>
          <dgm:param type="nodeVertAlign" val="t"/>
          <dgm:param type="horzAlign" val="ctr"/>
          <dgm:param type="fallback" val="1D"/>
        </dgm:alg>
      </dgm:if>
      <dgm:else name="Name2">
        <dgm:alg type="hierChild">
          <dgm:param type="linDir" val="fromR"/>
          <dgm:param type="vertAlign" val="t"/>
          <dgm:param type="nodeVertAlign" val="t"/>
          <dgm:param type="horzAlign" val="ctr"/>
          <dgm:param type="fallback" val="1D"/>
        </dgm:alg>
      </dgm:else>
    </dgm:choose>
    <dgm:shape xmlns:r="http://schemas.openxmlformats.org/officeDocument/2006/relationships" r:blip="">
      <dgm:adjLst/>
    </dgm:shape>
    <dgm:presOf/>
    <dgm:constrLst>
      <dgm:constr type="primFontSz" for="des" forName="Parent" op="equ" val="65"/>
      <dgm:constr type="primFontSz" for="des" forName="Child" op="equ" val="65"/>
      <dgm:constr type="primFontSz" for="des" forName="Child" refType="primFontSz" refFor="des" refForName="Parent" op="lte"/>
      <dgm:constr type="w" for="des" forName="rootComposite" refType="h" refFor="des" refForName="rootComposite" fact="3.0396"/>
      <dgm:constr type="h" for="des" forName="rootComposite" refType="h"/>
      <dgm:constr type="w" for="des" forName="childComposite" refType="w" refFor="des" refForName="rootComposite"/>
      <dgm:constr type="h" for="des" forName="childComposite" refType="h" refFor="des" refForName="rootComposite" fact="0.5205"/>
      <dgm:constr type="sibSp" refType="w" refFor="des" refForName="rootComposite" fact="0.05"/>
      <dgm:constr type="sp" for="des" forName="root" refType="h" refFor="des" refForName="childComposite" fact="0.2855"/>
    </dgm:constrLst>
    <dgm:ruleLst/>
    <dgm:forEach name="Name3" axis="ch">
      <dgm:forEach name="Name4" axis="self" ptType="node" cnt="1">
        <dgm:layoutNode name="root">
          <dgm:varLst>
            <dgm:chMax/>
            <dgm:chPref/>
          </dgm:varLst>
          <dgm:alg type="hierRoot">
            <dgm:param type="hierAlign" val="tL"/>
          </dgm:alg>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hoose name="Name5">
              <dgm:if name="Name6" func="var" arg="dir" op="equ" val="norm">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l" for="ch" forName="ParentSmallAccent" refType="w" fact="0"/>
                  <dgm:constr type="b" for="ch" forName="ParentSmallAccent" refType="h"/>
                  <dgm:constr type="w" for="ch" forName="ParentSmallAccent" refType="h" fact="0.2233"/>
                  <dgm:constr type="h" for="ch" forName="ParentSmallAccent" refType="h" fact="0.2233"/>
                </dgm:constrLst>
              </dgm:if>
              <dgm:else name="Name7">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r" for="ch" forName="ParentSmallAccent" refType="w"/>
                  <dgm:constr type="b" for="ch" forName="ParentSmallAccent" refType="h"/>
                  <dgm:constr type="w" for="ch" forName="ParentSmallAccent" refType="h" fact="0.2233"/>
                  <dgm:constr type="h" for="ch" forName="ParentSmallAccent" refType="h" fact="0.2233"/>
                </dgm:constrLst>
              </dgm:else>
            </dgm:choose>
            <dgm:ruleLst/>
            <dgm:layoutNode name="ParentAccent" styleLbl="alignNode1">
              <dgm:alg type="sp"/>
              <dgm:shape xmlns:r="http://schemas.openxmlformats.org/officeDocument/2006/relationships" type="rect" r:blip="">
                <dgm:adjLst/>
              </dgm:shape>
              <dgm:presOf/>
            </dgm:layoutNode>
            <dgm:layoutNode name="ParentSmallAccent" styleLbl="fgAcc1">
              <dgm:alg type="sp"/>
              <dgm:shape xmlns:r="http://schemas.openxmlformats.org/officeDocument/2006/relationships" type="rect" r:blip="">
                <dgm:adjLst/>
              </dgm:shape>
              <dgm:presOf/>
            </dgm:layoutNode>
            <dgm:layoutNode name="Parent" styleLbl="revTx">
              <dgm:varLst>
                <dgm:chMax/>
                <dgm:chPref val="4"/>
                <dgm:bulletEnabled val="1"/>
              </dgm:varLst>
              <dgm:choose name="Name8">
                <dgm:if name="Name9" func="var" arg="dir" op="equ" val="norm">
                  <dgm:alg type="tx">
                    <dgm:param type="txAnchorVertCh" val="mid"/>
                    <dgm:param type="parTxLTRAlign" val="l"/>
                  </dgm:alg>
                </dgm:if>
                <dgm:else name="Name10">
                  <dgm:alg type="tx">
                    <dgm:param type="txAnchorVertCh" val="mid"/>
                    <dgm:param type="parTxLTRAlign" val="r"/>
                  </dgm:alg>
                </dgm:else>
              </dgm:choose>
              <dgm:shape xmlns:r="http://schemas.openxmlformats.org/officeDocument/2006/relationships" type="rect" r:blip="">
                <dgm:adjLst/>
              </dgm:shape>
              <dgm:presOf axis="self" ptType="node"/>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11" axis="ch">
              <dgm:forEach name="Name12" axis="self" ptType="node">
                <dgm:layoutNode name="childComposite">
                  <dgm:varLst>
                    <dgm:chMax val="0"/>
                    <dgm:chPref val="0"/>
                  </dgm:varLst>
                  <dgm:alg type="composite"/>
                  <dgm:shape xmlns:r="http://schemas.openxmlformats.org/officeDocument/2006/relationships" r:blip="">
                    <dgm:adjLst/>
                  </dgm:shape>
                  <dgm:presOf/>
                  <dgm:choose name="Name13">
                    <dgm:if name="Name14" func="var" arg="dir" op="equ" val="norm">
                      <dgm:constrLst>
                        <dgm:constr type="w" for="ch" forName="ChildAccent" refType="h" fact="0.429"/>
                        <dgm:constr type="h" for="ch" forName="ChildAccent" refType="h" fact="0.429"/>
                        <dgm:constr type="l" for="ch" forName="ChildAccent" refType="w" fact="0"/>
                        <dgm:constr type="t" for="ch" forName="ChildAccent" refType="h" fact="0.2855"/>
                        <dgm:constr type="w" for="ch" forName="Child" refType="w" fact="0.93"/>
                        <dgm:constr type="h" for="ch" forName="Child" refType="h"/>
                        <dgm:constr type="l" for="ch" forName="Child" refType="w" fact="0.07"/>
                        <dgm:constr type="t" for="ch" forName="Child" refType="h" fact="0"/>
                      </dgm:constrLst>
                    </dgm:if>
                    <dgm:else name="Name15">
                      <dgm:constrLst>
                        <dgm:constr type="w" for="ch" forName="ChildAccent" refType="h" fact="0.429"/>
                        <dgm:constr type="h" for="ch" forName="ChildAccent" refType="h" fact="0.429"/>
                        <dgm:constr type="r" for="ch" forName="ChildAccent" refType="w"/>
                        <dgm:constr type="t" for="ch" forName="ChildAccent" refType="h" fact="0.2855"/>
                        <dgm:constr type="w" for="ch" forName="Child" refType="w" fact="0.93"/>
                        <dgm:constr type="h" for="ch" forName="Child" refType="h"/>
                        <dgm:constr type="r" for="ch" forName="Child" refType="w" fact="0.93"/>
                        <dgm:constr type="t" for="ch" forName="Child" refType="h" fact="0"/>
                      </dgm:constrLst>
                    </dgm:else>
                  </dgm:choose>
                  <dgm:ruleLst/>
                  <dgm:layoutNode name="ChildAccent" styleLbl="solidFgAcc1">
                    <dgm:alg type="sp"/>
                    <dgm:shape xmlns:r="http://schemas.openxmlformats.org/officeDocument/2006/relationships" type="rect" r:blip="">
                      <dgm:adjLst/>
                    </dgm:shape>
                    <dgm:presOf/>
                  </dgm:layoutNode>
                  <dgm:layoutNode name="Child" styleLbl="revTx">
                    <dgm:varLst>
                      <dgm:chMax val="0"/>
                      <dgm:chPref val="0"/>
                      <dgm:bulletEnabled val="1"/>
                    </dgm:varLst>
                    <dgm:choose name="Name16">
                      <dgm:if name="Name17" func="var" arg="dir" op="equ" val="norm">
                        <dgm:alg type="tx">
                          <dgm:param type="txAnchorVertCh" val="mid"/>
                          <dgm:param type="parTxLTRAlign" val="l"/>
                        </dgm:alg>
                      </dgm:if>
                      <dgm:else name="Name18">
                        <dgm:alg type="tx">
                          <dgm:param type="txAnchorVertCh" val="mid"/>
                          <dgm:param type="parTxLTRAlign" val="r"/>
                        </dgm:alg>
                      </dgm:else>
                    </dgm:choose>
                    <dgm:shape xmlns:r="http://schemas.openxmlformats.org/officeDocument/2006/relationships" type="rect" r:blip="">
                      <dgm:adjLst/>
                    </dgm:shape>
                    <dgm:presOf axis="desOrSelf" ptType="node node"/>
                    <dgm:ruleLst>
                      <dgm:rule type="primFontSz" val="5" fact="NaN" max="NaN"/>
                    </dgm:ruleLs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ka-GE"/>
          </a:p>
        </p:txBody>
      </p:sp>
      <p:sp>
        <p:nvSpPr>
          <p:cNvPr id="3" name="Date Placeholder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BDF86096-823D-4699-9DF8-26D00EAEA7BA}" type="datetimeFigureOut">
              <a:rPr lang="ka-GE" smtClean="0"/>
              <a:pPr/>
              <a:t>16.04.2018</a:t>
            </a:fld>
            <a:endParaRPr lang="ka-GE"/>
          </a:p>
        </p:txBody>
      </p:sp>
      <p:sp>
        <p:nvSpPr>
          <p:cNvPr id="4" name="Slide Image Placehold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ka-GE"/>
          </a:p>
        </p:txBody>
      </p:sp>
      <p:sp>
        <p:nvSpPr>
          <p:cNvPr id="5" name="Notes Placeholder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ka-GE"/>
          </a:p>
        </p:txBody>
      </p:sp>
      <p:sp>
        <p:nvSpPr>
          <p:cNvPr id="6" name="Footer Placeholder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ka-GE"/>
          </a:p>
        </p:txBody>
      </p:sp>
      <p:sp>
        <p:nvSpPr>
          <p:cNvPr id="7" name="Slide Number Placeholder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26040ACB-3D6A-4C81-884E-7407748451C4}" type="slidenum">
              <a:rPr lang="ka-GE" smtClean="0"/>
              <a:pPr/>
              <a:t>‹#›</a:t>
            </a:fld>
            <a:endParaRPr lang="ka-GE"/>
          </a:p>
        </p:txBody>
      </p:sp>
    </p:spTree>
    <p:extLst>
      <p:ext uri="{BB962C8B-B14F-4D97-AF65-F5344CB8AC3E}">
        <p14:creationId xmlns:p14="http://schemas.microsoft.com/office/powerpoint/2010/main" val="42083725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smtClean="0">
                <a:solidFill>
                  <a:srgbClr val="002060"/>
                </a:solidFill>
                <a:latin typeface="Calibri" pitchFamily="34" charset="0"/>
                <a:cs typeface="Calibri" pitchFamily="34" charset="0"/>
              </a:rPr>
              <a:t>Since 1997, a State Safe Blood Program operates in the country which is carried out by National Center for Disease Control and Public Health since 2011. The goal of the program is to prevent the spread of transfusion transmissible infections</a:t>
            </a:r>
            <a:r>
              <a:rPr lang="en-US" baseline="0" dirty="0" smtClean="0">
                <a:solidFill>
                  <a:srgbClr val="002060"/>
                </a:solidFill>
                <a:latin typeface="Calibri" pitchFamily="34" charset="0"/>
                <a:cs typeface="Calibri" pitchFamily="34" charset="0"/>
              </a:rPr>
              <a:t>. Program provides the following activities:</a:t>
            </a:r>
          </a:p>
          <a:p>
            <a:endParaRPr lang="en-US" sz="1000" dirty="0" smtClean="0">
              <a:solidFill>
                <a:srgbClr val="002060"/>
              </a:solidFill>
              <a:latin typeface="Calibri" pitchFamily="34" charset="0"/>
              <a:cs typeface="Calibri" pitchFamily="34" charset="0"/>
            </a:endParaRPr>
          </a:p>
          <a:p>
            <a:pPr marL="273050" lvl="1" indent="0">
              <a:buFont typeface="Arial" panose="020B0604020202020204" pitchFamily="34" charset="0"/>
              <a:buNone/>
            </a:pPr>
            <a:r>
              <a:rPr lang="en-US" sz="2600" dirty="0" smtClean="0">
                <a:solidFill>
                  <a:srgbClr val="002060"/>
                </a:solidFill>
                <a:latin typeface="Calibri" pitchFamily="34" charset="0"/>
                <a:cs typeface="Calibri" pitchFamily="34" charset="0"/>
              </a:rPr>
              <a:t>- Screening of blood donors for Hepatitis B and C, HIV and Syphilis (using TPHA method) as well as blood group and rhesus determination.</a:t>
            </a:r>
          </a:p>
          <a:p>
            <a:pPr marL="730250" lvl="1" indent="-457200">
              <a:buFont typeface="Arial" panose="020B0604020202020204" pitchFamily="34" charset="0"/>
              <a:buChar char="•"/>
            </a:pPr>
            <a:endParaRPr lang="en-US" sz="2600" dirty="0" smtClean="0">
              <a:solidFill>
                <a:srgbClr val="002060"/>
              </a:solidFill>
              <a:latin typeface="Calibri" pitchFamily="34" charset="0"/>
              <a:cs typeface="Calibri" pitchFamily="34" charset="0"/>
            </a:endParaRPr>
          </a:p>
          <a:p>
            <a:pPr marL="271462" lvl="1" indent="0" algn="just">
              <a:buFont typeface="Arial" panose="020B0604020202020204" pitchFamily="34" charset="0"/>
              <a:buNone/>
            </a:pPr>
            <a:r>
              <a:rPr lang="en-US" sz="2600" dirty="0" smtClean="0">
                <a:solidFill>
                  <a:srgbClr val="002060"/>
                </a:solidFill>
                <a:latin typeface="Calibri" pitchFamily="34" charset="0"/>
                <a:cs typeface="Calibri" pitchFamily="34" charset="0"/>
              </a:rPr>
              <a:t>- Provision of external quality control by Lugar Center of NCDC and Internationally accredited Reference laboratory.</a:t>
            </a:r>
            <a:r>
              <a:rPr lang="en-US" sz="2600" baseline="0" dirty="0" smtClean="0">
                <a:solidFill>
                  <a:srgbClr val="002060"/>
                </a:solidFill>
                <a:latin typeface="Calibri" pitchFamily="34" charset="0"/>
                <a:cs typeface="Calibri" pitchFamily="34" charset="0"/>
              </a:rPr>
              <a:t> There are two mechanisms for external quality control. First is that state program requires from participating blood banks  </a:t>
            </a:r>
          </a:p>
          <a:p>
            <a:pPr marL="271462" lvl="1" indent="0" algn="just">
              <a:buFont typeface="Arial" panose="020B0604020202020204" pitchFamily="34" charset="0"/>
              <a:buNone/>
            </a:pPr>
            <a:r>
              <a:rPr lang="en-US" sz="2600" baseline="0" dirty="0" smtClean="0">
                <a:solidFill>
                  <a:srgbClr val="002060"/>
                </a:solidFill>
                <a:latin typeface="Calibri" pitchFamily="34" charset="0"/>
                <a:cs typeface="Calibri" pitchFamily="34" charset="0"/>
              </a:rPr>
              <a:t>to keep blood portions (aliquots) from each donation for two years and 5% of them are randomly selected and sent to Lugar Center for their retesting. Another option is that state program also requires from blood banks to contract internationally accredited reference laboratories and conduct proficiency testing.</a:t>
            </a:r>
            <a:endParaRPr lang="en-US" sz="2600" dirty="0" smtClean="0">
              <a:solidFill>
                <a:srgbClr val="002060"/>
              </a:solidFill>
              <a:latin typeface="Calibri" pitchFamily="34" charset="0"/>
              <a:cs typeface="Calibri" pitchFamily="34" charset="0"/>
            </a:endParaRPr>
          </a:p>
          <a:p>
            <a:pPr marL="728662" lvl="1" indent="-457200" algn="just">
              <a:buFont typeface="Arial" panose="020B0604020202020204" pitchFamily="34" charset="0"/>
              <a:buChar char="•"/>
            </a:pPr>
            <a:endParaRPr lang="en-US" sz="2600" dirty="0" smtClean="0">
              <a:solidFill>
                <a:srgbClr val="002060"/>
              </a:solidFill>
              <a:latin typeface="Calibri" pitchFamily="34" charset="0"/>
              <a:cs typeface="Calibri" pitchFamily="34" charset="0"/>
            </a:endParaRPr>
          </a:p>
          <a:p>
            <a:pPr marL="271462" lvl="1" indent="0">
              <a:buFont typeface="Arial" panose="020B0604020202020204" pitchFamily="34" charset="0"/>
              <a:buNone/>
            </a:pPr>
            <a:r>
              <a:rPr lang="en-US" sz="2600" dirty="0" smtClean="0">
                <a:solidFill>
                  <a:srgbClr val="002060"/>
                </a:solidFill>
                <a:latin typeface="Calibri" pitchFamily="34" charset="0"/>
                <a:cs typeface="Calibri" pitchFamily="34" charset="0"/>
              </a:rPr>
              <a:t>- Popularization of regular unpaid blood donations and supporting campaigns including activities related to the World Blood Donor Day.</a:t>
            </a:r>
          </a:p>
          <a:p>
            <a:pPr marL="533400" lvl="1" indent="-261938">
              <a:buFont typeface="Wingdings" pitchFamily="2" charset="2"/>
              <a:buChar char="Ø"/>
            </a:pPr>
            <a:endParaRPr lang="en-US" sz="2600" dirty="0" smtClean="0">
              <a:solidFill>
                <a:srgbClr val="002060"/>
              </a:solidFill>
              <a:latin typeface="Calibri" pitchFamily="34" charset="0"/>
              <a:cs typeface="Calibri" pitchFamily="34" charset="0"/>
            </a:endParaRPr>
          </a:p>
          <a:p>
            <a:pPr marL="273368" indent="-266700"/>
            <a:r>
              <a:rPr lang="en-US" dirty="0" smtClean="0">
                <a:solidFill>
                  <a:srgbClr val="002060"/>
                </a:solidFill>
                <a:latin typeface="Calibri" pitchFamily="34" charset="0"/>
                <a:cs typeface="Calibri" pitchFamily="34" charset="0"/>
              </a:rPr>
              <a:t>There are 12 blood establishments involved in the state program.</a:t>
            </a:r>
          </a:p>
          <a:p>
            <a:pPr marL="273368" indent="-266700"/>
            <a:endParaRPr lang="en-US" dirty="0" smtClean="0">
              <a:solidFill>
                <a:srgbClr val="002060"/>
              </a:solidFill>
              <a:latin typeface="Calibri" pitchFamily="34" charset="0"/>
              <a:cs typeface="Calibri" pitchFamily="34" charset="0"/>
            </a:endParaRPr>
          </a:p>
          <a:p>
            <a:pPr marL="273368" indent="-266700"/>
            <a:r>
              <a:rPr lang="en-US" dirty="0" smtClean="0">
                <a:solidFill>
                  <a:srgbClr val="002060"/>
                </a:solidFill>
                <a:latin typeface="Calibri" pitchFamily="34" charset="0"/>
                <a:cs typeface="Calibri" pitchFamily="34" charset="0"/>
              </a:rPr>
              <a:t>Since 2005, an electronic Donor Database has been launched which incorporates information on donors and donations from 16 blood banks.</a:t>
            </a:r>
          </a:p>
          <a:p>
            <a:pPr marL="273368" indent="-266700"/>
            <a:endParaRPr lang="en-US" dirty="0" smtClean="0">
              <a:solidFill>
                <a:srgbClr val="002060"/>
              </a:solidFill>
              <a:latin typeface="Calibri" pitchFamily="34" charset="0"/>
              <a:cs typeface="Calibri" pitchFamily="34" charset="0"/>
            </a:endParaRPr>
          </a:p>
          <a:p>
            <a:pPr marL="457200" lvl="1" indent="0">
              <a:buNone/>
            </a:pPr>
            <a:endParaRPr lang="en-US" sz="900" dirty="0" smtClean="0">
              <a:solidFill>
                <a:srgbClr val="002060"/>
              </a:solidFill>
              <a:latin typeface="Calibri" pitchFamily="34" charset="0"/>
              <a:cs typeface="Calibri" pitchFamily="34" charset="0"/>
            </a:endParaRPr>
          </a:p>
          <a:p>
            <a:endParaRPr lang="ka-GE" dirty="0"/>
          </a:p>
        </p:txBody>
      </p:sp>
      <p:sp>
        <p:nvSpPr>
          <p:cNvPr id="4" name="Slide Number Placeholder 3"/>
          <p:cNvSpPr>
            <a:spLocks noGrp="1"/>
          </p:cNvSpPr>
          <p:nvPr>
            <p:ph type="sldNum" sz="quarter" idx="10"/>
          </p:nvPr>
        </p:nvSpPr>
        <p:spPr/>
        <p:txBody>
          <a:bodyPr/>
          <a:lstStyle/>
          <a:p>
            <a:fld id="{26040ACB-3D6A-4C81-884E-7407748451C4}" type="slidenum">
              <a:rPr lang="ka-GE" smtClean="0"/>
              <a:pPr/>
              <a:t>2</a:t>
            </a:fld>
            <a:endParaRPr lang="ka-GE"/>
          </a:p>
        </p:txBody>
      </p:sp>
    </p:spTree>
    <p:extLst>
      <p:ext uri="{BB962C8B-B14F-4D97-AF65-F5344CB8AC3E}">
        <p14:creationId xmlns:p14="http://schemas.microsoft.com/office/powerpoint/2010/main" val="3319376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Since Elimination Strategy</a:t>
            </a:r>
            <a:r>
              <a:rPr lang="en-US" baseline="0" dirty="0" smtClean="0"/>
              <a:t> has been approved in August of 2016, all current activities are related to the State Safe Blood Program:</a:t>
            </a:r>
          </a:p>
          <a:p>
            <a:r>
              <a:rPr lang="en-US" baseline="0" dirty="0" smtClean="0"/>
              <a:t>In 2016 (9 month period) there were </a:t>
            </a:r>
            <a:r>
              <a:rPr lang="en-US" dirty="0" smtClean="0">
                <a:solidFill>
                  <a:srgbClr val="002060"/>
                </a:solidFill>
                <a:latin typeface="Calibri" pitchFamily="34" charset="0"/>
                <a:cs typeface="Calibri" pitchFamily="34" charset="0"/>
              </a:rPr>
              <a:t>52 850 donations performed by blood banks participating in the state program:</a:t>
            </a:r>
          </a:p>
          <a:p>
            <a:pPr marL="274320" lvl="2" indent="0">
              <a:buFont typeface="Wingdings" pitchFamily="2" charset="2"/>
              <a:buNone/>
              <a:tabLst>
                <a:tab pos="339725" algn="l"/>
              </a:tabLst>
            </a:pPr>
            <a:endParaRPr lang="en-US" dirty="0" smtClean="0">
              <a:solidFill>
                <a:srgbClr val="002060"/>
              </a:solidFill>
              <a:latin typeface="Calibri" pitchFamily="34" charset="0"/>
              <a:cs typeface="Calibri" pitchFamily="34" charset="0"/>
            </a:endParaRPr>
          </a:p>
          <a:p>
            <a:pPr marL="274320" lvl="2" indent="0">
              <a:buFont typeface="Wingdings" pitchFamily="2" charset="2"/>
              <a:buNone/>
              <a:tabLst>
                <a:tab pos="339725" algn="l"/>
              </a:tabLst>
            </a:pPr>
            <a:r>
              <a:rPr lang="en-US" dirty="0" smtClean="0">
                <a:solidFill>
                  <a:srgbClr val="002060"/>
                </a:solidFill>
                <a:latin typeface="Calibri" pitchFamily="34" charset="0"/>
                <a:cs typeface="Calibri" pitchFamily="34" charset="0"/>
              </a:rPr>
              <a:t>- </a:t>
            </a:r>
            <a:r>
              <a:rPr lang="en-US" sz="2200" dirty="0" smtClean="0">
                <a:solidFill>
                  <a:srgbClr val="002060"/>
                </a:solidFill>
                <a:latin typeface="Calibri" pitchFamily="34" charset="0"/>
                <a:cs typeface="Calibri" pitchFamily="34" charset="0"/>
              </a:rPr>
              <a:t>Number of donors is </a:t>
            </a:r>
            <a:r>
              <a:rPr lang="ka-GE" sz="2200" dirty="0" smtClean="0">
                <a:solidFill>
                  <a:srgbClr val="002060"/>
                </a:solidFill>
                <a:latin typeface="Calibri" pitchFamily="34" charset="0"/>
                <a:cs typeface="Calibri" pitchFamily="34" charset="0"/>
              </a:rPr>
              <a:t>42940</a:t>
            </a:r>
            <a:r>
              <a:rPr lang="en-US" sz="2200" dirty="0" smtClean="0">
                <a:solidFill>
                  <a:srgbClr val="002060"/>
                </a:solidFill>
                <a:latin typeface="Calibri" pitchFamily="34" charset="0"/>
                <a:cs typeface="Calibri" pitchFamily="34" charset="0"/>
              </a:rPr>
              <a:t> and</a:t>
            </a:r>
            <a:r>
              <a:rPr lang="ka-GE" sz="2200" dirty="0" smtClean="0">
                <a:solidFill>
                  <a:srgbClr val="002060"/>
                </a:solidFill>
                <a:latin typeface="Calibri" pitchFamily="34" charset="0"/>
                <a:cs typeface="Calibri" pitchFamily="34" charset="0"/>
              </a:rPr>
              <a:t> </a:t>
            </a:r>
            <a:r>
              <a:rPr lang="en-US" sz="2200" dirty="0" smtClean="0">
                <a:solidFill>
                  <a:srgbClr val="002060"/>
                </a:solidFill>
                <a:latin typeface="Calibri" pitchFamily="34" charset="0"/>
                <a:cs typeface="Calibri" pitchFamily="34" charset="0"/>
              </a:rPr>
              <a:t>718</a:t>
            </a:r>
            <a:r>
              <a:rPr lang="ka-GE" sz="2200" dirty="0" smtClean="0">
                <a:solidFill>
                  <a:srgbClr val="002060"/>
                </a:solidFill>
                <a:latin typeface="Calibri" pitchFamily="34" charset="0"/>
                <a:cs typeface="Calibri" pitchFamily="34" charset="0"/>
              </a:rPr>
              <a:t> </a:t>
            </a:r>
            <a:r>
              <a:rPr lang="en-US" sz="2200" dirty="0" smtClean="0">
                <a:solidFill>
                  <a:srgbClr val="002060"/>
                </a:solidFill>
                <a:latin typeface="Calibri" pitchFamily="34" charset="0"/>
                <a:cs typeface="Calibri" pitchFamily="34" charset="0"/>
              </a:rPr>
              <a:t>anti HCV positive results were reported among them (1,7% of the total number of donors);</a:t>
            </a:r>
          </a:p>
          <a:p>
            <a:pPr marL="274320" lvl="2" indent="0">
              <a:buFont typeface="Wingdings" pitchFamily="2" charset="2"/>
              <a:buNone/>
              <a:tabLst>
                <a:tab pos="339725" algn="l"/>
              </a:tabLst>
            </a:pPr>
            <a:r>
              <a:rPr lang="en-US" sz="2200" dirty="0" smtClean="0">
                <a:solidFill>
                  <a:srgbClr val="002060"/>
                </a:solidFill>
                <a:latin typeface="Calibri" pitchFamily="34" charset="0"/>
                <a:cs typeface="Calibri" pitchFamily="34" charset="0"/>
              </a:rPr>
              <a:t>- Non-remunerated donation share is 31%.</a:t>
            </a:r>
          </a:p>
          <a:p>
            <a:pPr marL="274320" lvl="2" indent="0">
              <a:buNone/>
              <a:tabLst>
                <a:tab pos="339725" algn="l"/>
              </a:tabLst>
            </a:pPr>
            <a:endParaRPr lang="en-US" sz="800" dirty="0" smtClean="0">
              <a:solidFill>
                <a:srgbClr val="002060"/>
              </a:solidFill>
              <a:latin typeface="Calibri" pitchFamily="34" charset="0"/>
              <a:cs typeface="Calibri" pitchFamily="34" charset="0"/>
            </a:endParaRPr>
          </a:p>
          <a:p>
            <a:pPr marL="339725" lvl="1" indent="-339725">
              <a:tabLst>
                <a:tab pos="339725" algn="l"/>
              </a:tabLst>
            </a:pPr>
            <a:r>
              <a:rPr lang="en-US" dirty="0" smtClean="0">
                <a:solidFill>
                  <a:srgbClr val="002060"/>
                </a:solidFill>
                <a:latin typeface="Calibri" pitchFamily="34" charset="0"/>
                <a:cs typeface="Calibri" pitchFamily="34" charset="0"/>
              </a:rPr>
              <a:t>Two cycles of external quality control have been conducted by Lugar center of NCDC and two cycles by international reference laboratory which is UK based organization RANDOX/RIQAS.</a:t>
            </a:r>
            <a:r>
              <a:rPr lang="en-US" baseline="0" dirty="0" smtClean="0">
                <a:solidFill>
                  <a:srgbClr val="002060"/>
                </a:solidFill>
                <a:latin typeface="Calibri" pitchFamily="34" charset="0"/>
                <a:cs typeface="Calibri" pitchFamily="34" charset="0"/>
              </a:rPr>
              <a:t> That means that all participating blood banks are</a:t>
            </a:r>
          </a:p>
          <a:p>
            <a:pPr marL="339725" lvl="1" indent="-339725">
              <a:tabLst>
                <a:tab pos="339725" algn="l"/>
              </a:tabLst>
            </a:pPr>
            <a:r>
              <a:rPr lang="en-US" baseline="0" dirty="0" smtClean="0">
                <a:solidFill>
                  <a:srgbClr val="002060"/>
                </a:solidFill>
                <a:latin typeface="Calibri" pitchFamily="34" charset="0"/>
                <a:cs typeface="Calibri" pitchFamily="34" charset="0"/>
              </a:rPr>
              <a:t>involved in the RIQAS quality control system and all of them have submitted certificates of participation to NCDC in 2015. This process is continuing. </a:t>
            </a:r>
            <a:endParaRPr lang="en-US" dirty="0" smtClean="0">
              <a:solidFill>
                <a:srgbClr val="002060"/>
              </a:solidFill>
              <a:latin typeface="Calibri" pitchFamily="34" charset="0"/>
              <a:cs typeface="Calibri" pitchFamily="34" charset="0"/>
            </a:endParaRPr>
          </a:p>
          <a:p>
            <a:pPr marL="339725" lvl="1" indent="-339725">
              <a:buNone/>
              <a:tabLst>
                <a:tab pos="339725" algn="l"/>
              </a:tabLst>
            </a:pPr>
            <a:endParaRPr lang="en-US" sz="800" dirty="0" smtClean="0">
              <a:solidFill>
                <a:srgbClr val="002060"/>
              </a:solidFill>
              <a:latin typeface="Calibri" pitchFamily="34" charset="0"/>
              <a:cs typeface="Calibri" pitchFamily="34" charset="0"/>
            </a:endParaRPr>
          </a:p>
          <a:p>
            <a:pPr marL="339725" lvl="1" indent="-339725">
              <a:tabLst>
                <a:tab pos="339725" algn="l"/>
              </a:tabLst>
            </a:pPr>
            <a:r>
              <a:rPr lang="en-US" dirty="0" smtClean="0">
                <a:solidFill>
                  <a:srgbClr val="002060"/>
                </a:solidFill>
                <a:latin typeface="Calibri" pitchFamily="34" charset="0"/>
                <a:cs typeface="Calibri" pitchFamily="34" charset="0"/>
              </a:rPr>
              <a:t>Number of informational/educational campaigns have been conducted on popularization of regular unpaid blood donations including activities related to June 14 - World Blood Donor Day.</a:t>
            </a:r>
          </a:p>
        </p:txBody>
      </p:sp>
      <p:sp>
        <p:nvSpPr>
          <p:cNvPr id="4" name="Slide Number Placeholder 3"/>
          <p:cNvSpPr>
            <a:spLocks noGrp="1"/>
          </p:cNvSpPr>
          <p:nvPr>
            <p:ph type="sldNum" sz="quarter" idx="10"/>
          </p:nvPr>
        </p:nvSpPr>
        <p:spPr/>
        <p:txBody>
          <a:bodyPr/>
          <a:lstStyle/>
          <a:p>
            <a:fld id="{26040ACB-3D6A-4C81-884E-7407748451C4}" type="slidenum">
              <a:rPr lang="ka-GE" smtClean="0"/>
              <a:pPr/>
              <a:t>3</a:t>
            </a:fld>
            <a:endParaRPr lang="ka-GE"/>
          </a:p>
        </p:txBody>
      </p:sp>
    </p:spTree>
    <p:extLst>
      <p:ext uri="{BB962C8B-B14F-4D97-AF65-F5344CB8AC3E}">
        <p14:creationId xmlns:p14="http://schemas.microsoft.com/office/powerpoint/2010/main" val="25352444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ka-GE" dirty="0"/>
          </a:p>
        </p:txBody>
      </p:sp>
      <p:sp>
        <p:nvSpPr>
          <p:cNvPr id="4" name="Slide Number Placeholder 3"/>
          <p:cNvSpPr>
            <a:spLocks noGrp="1"/>
          </p:cNvSpPr>
          <p:nvPr>
            <p:ph type="sldNum" sz="quarter" idx="10"/>
          </p:nvPr>
        </p:nvSpPr>
        <p:spPr/>
        <p:txBody>
          <a:bodyPr/>
          <a:lstStyle/>
          <a:p>
            <a:fld id="{26040ACB-3D6A-4C81-884E-7407748451C4}" type="slidenum">
              <a:rPr lang="ka-GE" smtClean="0"/>
              <a:pPr/>
              <a:t>4</a:t>
            </a:fld>
            <a:endParaRPr lang="ka-GE"/>
          </a:p>
        </p:txBody>
      </p:sp>
    </p:spTree>
    <p:extLst>
      <p:ext uri="{BB962C8B-B14F-4D97-AF65-F5344CB8AC3E}">
        <p14:creationId xmlns:p14="http://schemas.microsoft.com/office/powerpoint/2010/main" val="42357007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6040ACB-3D6A-4C81-884E-7407748451C4}" type="slidenum">
              <a:rPr lang="ka-GE" smtClean="0"/>
              <a:pPr/>
              <a:t>6</a:t>
            </a:fld>
            <a:endParaRPr lang="ka-GE"/>
          </a:p>
        </p:txBody>
      </p:sp>
    </p:spTree>
    <p:extLst>
      <p:ext uri="{BB962C8B-B14F-4D97-AF65-F5344CB8AC3E}">
        <p14:creationId xmlns:p14="http://schemas.microsoft.com/office/powerpoint/2010/main" val="34135714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ka-GE" dirty="0"/>
          </a:p>
        </p:txBody>
      </p:sp>
      <p:sp>
        <p:nvSpPr>
          <p:cNvPr id="4" name="Slide Number Placeholder 3"/>
          <p:cNvSpPr>
            <a:spLocks noGrp="1"/>
          </p:cNvSpPr>
          <p:nvPr>
            <p:ph type="sldNum" sz="quarter" idx="10"/>
          </p:nvPr>
        </p:nvSpPr>
        <p:spPr/>
        <p:txBody>
          <a:bodyPr/>
          <a:lstStyle/>
          <a:p>
            <a:fld id="{26040ACB-3D6A-4C81-884E-7407748451C4}" type="slidenum">
              <a:rPr lang="ka-GE" smtClean="0"/>
              <a:pPr/>
              <a:t>7</a:t>
            </a:fld>
            <a:endParaRPr lang="ka-GE"/>
          </a:p>
        </p:txBody>
      </p:sp>
    </p:spTree>
    <p:extLst>
      <p:ext uri="{BB962C8B-B14F-4D97-AF65-F5344CB8AC3E}">
        <p14:creationId xmlns:p14="http://schemas.microsoft.com/office/powerpoint/2010/main" val="1447503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ka-GE" dirty="0"/>
          </a:p>
        </p:txBody>
      </p:sp>
      <p:sp>
        <p:nvSpPr>
          <p:cNvPr id="4" name="Slide Number Placeholder 3"/>
          <p:cNvSpPr>
            <a:spLocks noGrp="1"/>
          </p:cNvSpPr>
          <p:nvPr>
            <p:ph type="sldNum" sz="quarter" idx="10"/>
          </p:nvPr>
        </p:nvSpPr>
        <p:spPr/>
        <p:txBody>
          <a:bodyPr/>
          <a:lstStyle/>
          <a:p>
            <a:fld id="{26040ACB-3D6A-4C81-884E-7407748451C4}" type="slidenum">
              <a:rPr lang="ka-GE" smtClean="0"/>
              <a:pPr/>
              <a:t>8</a:t>
            </a:fld>
            <a:endParaRPr lang="ka-GE"/>
          </a:p>
        </p:txBody>
      </p:sp>
    </p:spTree>
    <p:extLst>
      <p:ext uri="{BB962C8B-B14F-4D97-AF65-F5344CB8AC3E}">
        <p14:creationId xmlns:p14="http://schemas.microsoft.com/office/powerpoint/2010/main" val="27140360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6040ACB-3D6A-4C81-884E-7407748451C4}" type="slidenum">
              <a:rPr lang="ka-GE" smtClean="0"/>
              <a:pPr/>
              <a:t>10</a:t>
            </a:fld>
            <a:endParaRPr lang="ka-GE"/>
          </a:p>
        </p:txBody>
      </p:sp>
    </p:spTree>
    <p:extLst>
      <p:ext uri="{BB962C8B-B14F-4D97-AF65-F5344CB8AC3E}">
        <p14:creationId xmlns:p14="http://schemas.microsoft.com/office/powerpoint/2010/main" val="42508848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B99259F-EFD8-46AC-9668-03936B3CC645}" type="datetimeFigureOut">
              <a:rPr lang="ka-GE" smtClean="0"/>
              <a:pPr/>
              <a:t>16.04.2018</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A021A317-2C67-4111-B0D7-C9FB65AF789E}" type="slidenum">
              <a:rPr lang="ka-GE" smtClean="0"/>
              <a:pPr/>
              <a:t>‹#›</a:t>
            </a:fld>
            <a:endParaRPr lang="ka-GE"/>
          </a:p>
        </p:txBody>
      </p:sp>
    </p:spTree>
    <p:extLst>
      <p:ext uri="{BB962C8B-B14F-4D97-AF65-F5344CB8AC3E}">
        <p14:creationId xmlns:p14="http://schemas.microsoft.com/office/powerpoint/2010/main" val="13701399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99259F-EFD8-46AC-9668-03936B3CC645}" type="datetimeFigureOut">
              <a:rPr lang="ka-GE" smtClean="0"/>
              <a:pPr/>
              <a:t>16.04.2018</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A021A317-2C67-4111-B0D7-C9FB65AF789E}" type="slidenum">
              <a:rPr lang="ka-GE" smtClean="0"/>
              <a:pPr/>
              <a:t>‹#›</a:t>
            </a:fld>
            <a:endParaRPr lang="ka-GE"/>
          </a:p>
        </p:txBody>
      </p:sp>
    </p:spTree>
    <p:extLst>
      <p:ext uri="{BB962C8B-B14F-4D97-AF65-F5344CB8AC3E}">
        <p14:creationId xmlns:p14="http://schemas.microsoft.com/office/powerpoint/2010/main" val="2421805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99259F-EFD8-46AC-9668-03936B3CC645}" type="datetimeFigureOut">
              <a:rPr lang="ka-GE" smtClean="0"/>
              <a:pPr/>
              <a:t>16.04.2018</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A021A317-2C67-4111-B0D7-C9FB65AF789E}" type="slidenum">
              <a:rPr lang="ka-GE" smtClean="0"/>
              <a:pPr/>
              <a:t>‹#›</a:t>
            </a:fld>
            <a:endParaRPr lang="ka-GE"/>
          </a:p>
        </p:txBody>
      </p:sp>
    </p:spTree>
    <p:extLst>
      <p:ext uri="{BB962C8B-B14F-4D97-AF65-F5344CB8AC3E}">
        <p14:creationId xmlns:p14="http://schemas.microsoft.com/office/powerpoint/2010/main" val="273995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99259F-EFD8-46AC-9668-03936B3CC645}" type="datetimeFigureOut">
              <a:rPr lang="ka-GE" smtClean="0"/>
              <a:pPr/>
              <a:t>16.04.2018</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A021A317-2C67-4111-B0D7-C9FB65AF789E}" type="slidenum">
              <a:rPr lang="ka-GE" smtClean="0"/>
              <a:pPr/>
              <a:t>‹#›</a:t>
            </a:fld>
            <a:endParaRPr lang="ka-GE"/>
          </a:p>
        </p:txBody>
      </p:sp>
    </p:spTree>
    <p:extLst>
      <p:ext uri="{BB962C8B-B14F-4D97-AF65-F5344CB8AC3E}">
        <p14:creationId xmlns:p14="http://schemas.microsoft.com/office/powerpoint/2010/main" val="11133774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B99259F-EFD8-46AC-9668-03936B3CC645}" type="datetimeFigureOut">
              <a:rPr lang="ka-GE" smtClean="0"/>
              <a:pPr/>
              <a:t>16.04.2018</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A021A317-2C67-4111-B0D7-C9FB65AF789E}" type="slidenum">
              <a:rPr lang="ka-GE" smtClean="0"/>
              <a:pPr/>
              <a:t>‹#›</a:t>
            </a:fld>
            <a:endParaRPr lang="ka-GE"/>
          </a:p>
        </p:txBody>
      </p:sp>
    </p:spTree>
    <p:extLst>
      <p:ext uri="{BB962C8B-B14F-4D97-AF65-F5344CB8AC3E}">
        <p14:creationId xmlns:p14="http://schemas.microsoft.com/office/powerpoint/2010/main" val="41164363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B99259F-EFD8-46AC-9668-03936B3CC645}" type="datetimeFigureOut">
              <a:rPr lang="ka-GE" smtClean="0"/>
              <a:pPr/>
              <a:t>16.04.2018</a:t>
            </a:fld>
            <a:endParaRPr lang="ka-GE"/>
          </a:p>
        </p:txBody>
      </p:sp>
      <p:sp>
        <p:nvSpPr>
          <p:cNvPr id="6" name="Footer Placeholder 5"/>
          <p:cNvSpPr>
            <a:spLocks noGrp="1"/>
          </p:cNvSpPr>
          <p:nvPr>
            <p:ph type="ftr" sz="quarter" idx="11"/>
          </p:nvPr>
        </p:nvSpPr>
        <p:spPr/>
        <p:txBody>
          <a:bodyPr/>
          <a:lstStyle/>
          <a:p>
            <a:endParaRPr lang="ka-GE"/>
          </a:p>
        </p:txBody>
      </p:sp>
      <p:sp>
        <p:nvSpPr>
          <p:cNvPr id="7" name="Slide Number Placeholder 6"/>
          <p:cNvSpPr>
            <a:spLocks noGrp="1"/>
          </p:cNvSpPr>
          <p:nvPr>
            <p:ph type="sldNum" sz="quarter" idx="12"/>
          </p:nvPr>
        </p:nvSpPr>
        <p:spPr/>
        <p:txBody>
          <a:bodyPr/>
          <a:lstStyle/>
          <a:p>
            <a:fld id="{A021A317-2C67-4111-B0D7-C9FB65AF789E}" type="slidenum">
              <a:rPr lang="ka-GE" smtClean="0"/>
              <a:pPr/>
              <a:t>‹#›</a:t>
            </a:fld>
            <a:endParaRPr lang="ka-GE"/>
          </a:p>
        </p:txBody>
      </p:sp>
    </p:spTree>
    <p:extLst>
      <p:ext uri="{BB962C8B-B14F-4D97-AF65-F5344CB8AC3E}">
        <p14:creationId xmlns:p14="http://schemas.microsoft.com/office/powerpoint/2010/main" val="9492054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B99259F-EFD8-46AC-9668-03936B3CC645}" type="datetimeFigureOut">
              <a:rPr lang="ka-GE" smtClean="0"/>
              <a:pPr/>
              <a:t>16.04.2018</a:t>
            </a:fld>
            <a:endParaRPr lang="ka-GE"/>
          </a:p>
        </p:txBody>
      </p:sp>
      <p:sp>
        <p:nvSpPr>
          <p:cNvPr id="8" name="Footer Placeholder 7"/>
          <p:cNvSpPr>
            <a:spLocks noGrp="1"/>
          </p:cNvSpPr>
          <p:nvPr>
            <p:ph type="ftr" sz="quarter" idx="11"/>
          </p:nvPr>
        </p:nvSpPr>
        <p:spPr/>
        <p:txBody>
          <a:bodyPr/>
          <a:lstStyle/>
          <a:p>
            <a:endParaRPr lang="ka-GE"/>
          </a:p>
        </p:txBody>
      </p:sp>
      <p:sp>
        <p:nvSpPr>
          <p:cNvPr id="9" name="Slide Number Placeholder 8"/>
          <p:cNvSpPr>
            <a:spLocks noGrp="1"/>
          </p:cNvSpPr>
          <p:nvPr>
            <p:ph type="sldNum" sz="quarter" idx="12"/>
          </p:nvPr>
        </p:nvSpPr>
        <p:spPr/>
        <p:txBody>
          <a:bodyPr/>
          <a:lstStyle/>
          <a:p>
            <a:fld id="{A021A317-2C67-4111-B0D7-C9FB65AF789E}" type="slidenum">
              <a:rPr lang="ka-GE" smtClean="0"/>
              <a:pPr/>
              <a:t>‹#›</a:t>
            </a:fld>
            <a:endParaRPr lang="ka-GE"/>
          </a:p>
        </p:txBody>
      </p:sp>
    </p:spTree>
    <p:extLst>
      <p:ext uri="{BB962C8B-B14F-4D97-AF65-F5344CB8AC3E}">
        <p14:creationId xmlns:p14="http://schemas.microsoft.com/office/powerpoint/2010/main" val="1206971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B99259F-EFD8-46AC-9668-03936B3CC645}" type="datetimeFigureOut">
              <a:rPr lang="ka-GE" smtClean="0"/>
              <a:pPr/>
              <a:t>16.04.2018</a:t>
            </a:fld>
            <a:endParaRPr lang="ka-GE"/>
          </a:p>
        </p:txBody>
      </p:sp>
      <p:sp>
        <p:nvSpPr>
          <p:cNvPr id="4" name="Footer Placeholder 3"/>
          <p:cNvSpPr>
            <a:spLocks noGrp="1"/>
          </p:cNvSpPr>
          <p:nvPr>
            <p:ph type="ftr" sz="quarter" idx="11"/>
          </p:nvPr>
        </p:nvSpPr>
        <p:spPr/>
        <p:txBody>
          <a:bodyPr/>
          <a:lstStyle/>
          <a:p>
            <a:endParaRPr lang="ka-GE"/>
          </a:p>
        </p:txBody>
      </p:sp>
      <p:sp>
        <p:nvSpPr>
          <p:cNvPr id="5" name="Slide Number Placeholder 4"/>
          <p:cNvSpPr>
            <a:spLocks noGrp="1"/>
          </p:cNvSpPr>
          <p:nvPr>
            <p:ph type="sldNum" sz="quarter" idx="12"/>
          </p:nvPr>
        </p:nvSpPr>
        <p:spPr/>
        <p:txBody>
          <a:bodyPr/>
          <a:lstStyle/>
          <a:p>
            <a:fld id="{A021A317-2C67-4111-B0D7-C9FB65AF789E}" type="slidenum">
              <a:rPr lang="ka-GE" smtClean="0"/>
              <a:pPr/>
              <a:t>‹#›</a:t>
            </a:fld>
            <a:endParaRPr lang="ka-GE"/>
          </a:p>
        </p:txBody>
      </p:sp>
    </p:spTree>
    <p:extLst>
      <p:ext uri="{BB962C8B-B14F-4D97-AF65-F5344CB8AC3E}">
        <p14:creationId xmlns:p14="http://schemas.microsoft.com/office/powerpoint/2010/main" val="398875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99259F-EFD8-46AC-9668-03936B3CC645}" type="datetimeFigureOut">
              <a:rPr lang="ka-GE" smtClean="0"/>
              <a:pPr/>
              <a:t>16.04.2018</a:t>
            </a:fld>
            <a:endParaRPr lang="ka-GE"/>
          </a:p>
        </p:txBody>
      </p:sp>
      <p:sp>
        <p:nvSpPr>
          <p:cNvPr id="3" name="Footer Placeholder 2"/>
          <p:cNvSpPr>
            <a:spLocks noGrp="1"/>
          </p:cNvSpPr>
          <p:nvPr>
            <p:ph type="ftr" sz="quarter" idx="11"/>
          </p:nvPr>
        </p:nvSpPr>
        <p:spPr/>
        <p:txBody>
          <a:bodyPr/>
          <a:lstStyle/>
          <a:p>
            <a:endParaRPr lang="ka-GE"/>
          </a:p>
        </p:txBody>
      </p:sp>
      <p:sp>
        <p:nvSpPr>
          <p:cNvPr id="4" name="Slide Number Placeholder 3"/>
          <p:cNvSpPr>
            <a:spLocks noGrp="1"/>
          </p:cNvSpPr>
          <p:nvPr>
            <p:ph type="sldNum" sz="quarter" idx="12"/>
          </p:nvPr>
        </p:nvSpPr>
        <p:spPr/>
        <p:txBody>
          <a:bodyPr/>
          <a:lstStyle/>
          <a:p>
            <a:fld id="{A021A317-2C67-4111-B0D7-C9FB65AF789E}" type="slidenum">
              <a:rPr lang="ka-GE" smtClean="0"/>
              <a:pPr/>
              <a:t>‹#›</a:t>
            </a:fld>
            <a:endParaRPr lang="ka-GE"/>
          </a:p>
        </p:txBody>
      </p:sp>
    </p:spTree>
    <p:extLst>
      <p:ext uri="{BB962C8B-B14F-4D97-AF65-F5344CB8AC3E}">
        <p14:creationId xmlns:p14="http://schemas.microsoft.com/office/powerpoint/2010/main" val="40063700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B99259F-EFD8-46AC-9668-03936B3CC645}" type="datetimeFigureOut">
              <a:rPr lang="ka-GE" smtClean="0"/>
              <a:pPr/>
              <a:t>16.04.2018</a:t>
            </a:fld>
            <a:endParaRPr lang="ka-GE"/>
          </a:p>
        </p:txBody>
      </p:sp>
      <p:sp>
        <p:nvSpPr>
          <p:cNvPr id="6" name="Footer Placeholder 5"/>
          <p:cNvSpPr>
            <a:spLocks noGrp="1"/>
          </p:cNvSpPr>
          <p:nvPr>
            <p:ph type="ftr" sz="quarter" idx="11"/>
          </p:nvPr>
        </p:nvSpPr>
        <p:spPr/>
        <p:txBody>
          <a:bodyPr/>
          <a:lstStyle/>
          <a:p>
            <a:endParaRPr lang="ka-GE"/>
          </a:p>
        </p:txBody>
      </p:sp>
      <p:sp>
        <p:nvSpPr>
          <p:cNvPr id="7" name="Slide Number Placeholder 6"/>
          <p:cNvSpPr>
            <a:spLocks noGrp="1"/>
          </p:cNvSpPr>
          <p:nvPr>
            <p:ph type="sldNum" sz="quarter" idx="12"/>
          </p:nvPr>
        </p:nvSpPr>
        <p:spPr/>
        <p:txBody>
          <a:bodyPr/>
          <a:lstStyle/>
          <a:p>
            <a:fld id="{A021A317-2C67-4111-B0D7-C9FB65AF789E}" type="slidenum">
              <a:rPr lang="ka-GE" smtClean="0"/>
              <a:pPr/>
              <a:t>‹#›</a:t>
            </a:fld>
            <a:endParaRPr lang="ka-GE"/>
          </a:p>
        </p:txBody>
      </p:sp>
    </p:spTree>
    <p:extLst>
      <p:ext uri="{BB962C8B-B14F-4D97-AF65-F5344CB8AC3E}">
        <p14:creationId xmlns:p14="http://schemas.microsoft.com/office/powerpoint/2010/main" val="35501831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B99259F-EFD8-46AC-9668-03936B3CC645}" type="datetimeFigureOut">
              <a:rPr lang="ka-GE" smtClean="0"/>
              <a:pPr/>
              <a:t>16.04.2018</a:t>
            </a:fld>
            <a:endParaRPr lang="ka-GE"/>
          </a:p>
        </p:txBody>
      </p:sp>
      <p:sp>
        <p:nvSpPr>
          <p:cNvPr id="6" name="Footer Placeholder 5"/>
          <p:cNvSpPr>
            <a:spLocks noGrp="1"/>
          </p:cNvSpPr>
          <p:nvPr>
            <p:ph type="ftr" sz="quarter" idx="11"/>
          </p:nvPr>
        </p:nvSpPr>
        <p:spPr/>
        <p:txBody>
          <a:bodyPr/>
          <a:lstStyle/>
          <a:p>
            <a:endParaRPr lang="ka-GE"/>
          </a:p>
        </p:txBody>
      </p:sp>
      <p:sp>
        <p:nvSpPr>
          <p:cNvPr id="7" name="Slide Number Placeholder 6"/>
          <p:cNvSpPr>
            <a:spLocks noGrp="1"/>
          </p:cNvSpPr>
          <p:nvPr>
            <p:ph type="sldNum" sz="quarter" idx="12"/>
          </p:nvPr>
        </p:nvSpPr>
        <p:spPr/>
        <p:txBody>
          <a:bodyPr/>
          <a:lstStyle/>
          <a:p>
            <a:fld id="{A021A317-2C67-4111-B0D7-C9FB65AF789E}" type="slidenum">
              <a:rPr lang="ka-GE" smtClean="0"/>
              <a:pPr/>
              <a:t>‹#›</a:t>
            </a:fld>
            <a:endParaRPr lang="ka-GE"/>
          </a:p>
        </p:txBody>
      </p:sp>
    </p:spTree>
    <p:extLst>
      <p:ext uri="{BB962C8B-B14F-4D97-AF65-F5344CB8AC3E}">
        <p14:creationId xmlns:p14="http://schemas.microsoft.com/office/powerpoint/2010/main" val="4005650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99259F-EFD8-46AC-9668-03936B3CC645}" type="datetimeFigureOut">
              <a:rPr lang="ka-GE" smtClean="0"/>
              <a:pPr/>
              <a:t>16.04.2018</a:t>
            </a:fld>
            <a:endParaRPr lang="ka-G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a-G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21A317-2C67-4111-B0D7-C9FB65AF789E}" type="slidenum">
              <a:rPr lang="ka-GE" smtClean="0"/>
              <a:pPr/>
              <a:t>‹#›</a:t>
            </a:fld>
            <a:endParaRPr lang="ka-GE"/>
          </a:p>
        </p:txBody>
      </p:sp>
    </p:spTree>
    <p:extLst>
      <p:ext uri="{BB962C8B-B14F-4D97-AF65-F5344CB8AC3E}">
        <p14:creationId xmlns:p14="http://schemas.microsoft.com/office/powerpoint/2010/main" val="32728729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p:cNvSpPr>
            <a:spLocks noGrp="1"/>
          </p:cNvSpPr>
          <p:nvPr>
            <p:ph type="sldNum" sz="quarter" idx="12"/>
          </p:nvPr>
        </p:nvSpPr>
        <p:spPr>
          <a:xfrm>
            <a:off x="6897627" y="6384925"/>
            <a:ext cx="2133600" cy="365125"/>
          </a:xfrm>
        </p:spPr>
        <p:txBody>
          <a:bodyPr/>
          <a:lstStyle/>
          <a:p>
            <a:fld id="{CE80A222-27A2-499A-9E2A-14884A5A6E9E}" type="slidenum">
              <a:rPr lang="en-US" smtClean="0"/>
              <a:pPr/>
              <a:t>1</a:t>
            </a:fld>
            <a:endParaRPr lang="en-US"/>
          </a:p>
        </p:txBody>
      </p:sp>
      <p:sp>
        <p:nvSpPr>
          <p:cNvPr id="9" name="Title 1"/>
          <p:cNvSpPr txBox="1">
            <a:spLocks/>
          </p:cNvSpPr>
          <p:nvPr/>
        </p:nvSpPr>
        <p:spPr>
          <a:xfrm>
            <a:off x="792489" y="1914449"/>
            <a:ext cx="7772400" cy="1936411"/>
          </a:xfrm>
          <a:prstGeom prst="rect">
            <a:avLst/>
          </a:prstGeom>
        </p:spPr>
        <p:txBody>
          <a:bodyPr vert="horz" lIns="108000" tIns="72000" rIns="108000" bIns="43200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dirty="0" smtClean="0">
                <a:solidFill>
                  <a:schemeClr val="accent1">
                    <a:lumMod val="50000"/>
                  </a:schemeClr>
                </a:solidFill>
                <a:latin typeface="Sylfaen" pitchFamily="18" charset="0"/>
              </a:rPr>
              <a:t>Strengthening blood Safety System in Georgia</a:t>
            </a:r>
            <a:endParaRPr lang="en-US" sz="4000" dirty="0">
              <a:solidFill>
                <a:schemeClr val="accent1">
                  <a:lumMod val="50000"/>
                </a:schemeClr>
              </a:solidFill>
              <a:latin typeface="Sylfaen" pitchFamily="18" charset="0"/>
            </a:endParaRPr>
          </a:p>
        </p:txBody>
      </p:sp>
      <p:sp>
        <p:nvSpPr>
          <p:cNvPr id="10" name="Text Placeholder 2"/>
          <p:cNvSpPr txBox="1">
            <a:spLocks/>
          </p:cNvSpPr>
          <p:nvPr/>
        </p:nvSpPr>
        <p:spPr>
          <a:xfrm>
            <a:off x="543914" y="4973178"/>
            <a:ext cx="7772400" cy="159430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2000" dirty="0" smtClean="0">
                <a:solidFill>
                  <a:schemeClr val="accent1">
                    <a:lumMod val="50000"/>
                  </a:schemeClr>
                </a:solidFill>
                <a:latin typeface="Sylfaen" pitchFamily="18" charset="0"/>
              </a:rPr>
              <a:t>Eteri Kipiani</a:t>
            </a:r>
          </a:p>
          <a:p>
            <a:pPr algn="l"/>
            <a:r>
              <a:rPr lang="en-US" sz="2000" dirty="0" smtClean="0">
                <a:solidFill>
                  <a:schemeClr val="accent1">
                    <a:lumMod val="50000"/>
                  </a:schemeClr>
                </a:solidFill>
                <a:latin typeface="Sylfaen" pitchFamily="18" charset="0"/>
              </a:rPr>
              <a:t>National Center for Disease Control and Public Health</a:t>
            </a:r>
          </a:p>
          <a:p>
            <a:pPr algn="l"/>
            <a:r>
              <a:rPr lang="en-US" sz="1800" dirty="0" smtClean="0">
                <a:solidFill>
                  <a:schemeClr val="accent1">
                    <a:lumMod val="50000"/>
                  </a:schemeClr>
                </a:solidFill>
                <a:latin typeface="Sylfaen" pitchFamily="18" charset="0"/>
              </a:rPr>
              <a:t>19 April, 2018</a:t>
            </a:r>
          </a:p>
          <a:p>
            <a:endParaRPr lang="en-US" sz="2000" dirty="0">
              <a:solidFill>
                <a:schemeClr val="accent1">
                  <a:lumMod val="50000"/>
                </a:schemeClr>
              </a:solidFill>
              <a:latin typeface="Sylfaen" pitchFamily="18" charset="0"/>
            </a:endParaRPr>
          </a:p>
        </p:txBody>
      </p:sp>
    </p:spTree>
    <p:extLst>
      <p:ext uri="{BB962C8B-B14F-4D97-AF65-F5344CB8AC3E}">
        <p14:creationId xmlns:p14="http://schemas.microsoft.com/office/powerpoint/2010/main" val="24883882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616773" y="1290686"/>
          <a:ext cx="7886700" cy="513014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1"/>
          <p:cNvSpPr>
            <a:spLocks noGrp="1"/>
          </p:cNvSpPr>
          <p:nvPr>
            <p:ph type="title"/>
          </p:nvPr>
        </p:nvSpPr>
        <p:spPr>
          <a:xfrm>
            <a:off x="369875" y="239461"/>
            <a:ext cx="7886700" cy="661291"/>
          </a:xfrm>
        </p:spPr>
        <p:txBody>
          <a:bodyPr tIns="540000">
            <a:noAutofit/>
          </a:bodyPr>
          <a:lstStyle/>
          <a:p>
            <a:r>
              <a:rPr lang="en-US" sz="3200" dirty="0" smtClean="0">
                <a:solidFill>
                  <a:schemeClr val="accent1">
                    <a:lumMod val="50000"/>
                  </a:schemeClr>
                </a:solidFill>
                <a:latin typeface="Sylfaen" pitchFamily="18" charset="0"/>
              </a:rPr>
              <a:t>Current Blood Safety Regulations</a:t>
            </a:r>
            <a:endParaRPr lang="ka-GE" sz="3200" dirty="0">
              <a:solidFill>
                <a:schemeClr val="accent1">
                  <a:lumMod val="50000"/>
                </a:schemeClr>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09072"/>
          </a:xfrm>
        </p:spPr>
        <p:txBody>
          <a:bodyPr>
            <a:normAutofit fontScale="90000"/>
          </a:bodyPr>
          <a:lstStyle/>
          <a:p>
            <a:r>
              <a:rPr lang="en-US" sz="3200" dirty="0" smtClean="0">
                <a:solidFill>
                  <a:schemeClr val="accent1">
                    <a:lumMod val="50000"/>
                  </a:schemeClr>
                </a:solidFill>
                <a:latin typeface="Sylfaen" panose="010A0502050306030303" pitchFamily="18" charset="0"/>
              </a:rPr>
              <a:t>Key discrepancies between EU and current national regulations </a:t>
            </a:r>
            <a:endParaRPr lang="en-US" sz="3200" dirty="0">
              <a:solidFill>
                <a:schemeClr val="accent1">
                  <a:lumMod val="50000"/>
                </a:schemeClr>
              </a:solidFill>
              <a:latin typeface="Sylfaen" panose="010A0502050306030303" pitchFamily="18" charset="0"/>
            </a:endParaRPr>
          </a:p>
        </p:txBody>
      </p:sp>
      <p:sp>
        <p:nvSpPr>
          <p:cNvPr id="4" name="Slide Number Placeholder 3"/>
          <p:cNvSpPr>
            <a:spLocks noGrp="1"/>
          </p:cNvSpPr>
          <p:nvPr>
            <p:ph type="sldNum" sz="quarter" idx="12"/>
          </p:nvPr>
        </p:nvSpPr>
        <p:spPr/>
        <p:txBody>
          <a:bodyPr/>
          <a:lstStyle/>
          <a:p>
            <a:fld id="{CE80A222-27A2-499A-9E2A-14884A5A6E9E}" type="slidenum">
              <a:rPr lang="en-US" smtClean="0"/>
              <a:pPr/>
              <a:t>11</a:t>
            </a:fld>
            <a:endParaRPr lang="en-US"/>
          </a:p>
        </p:txBody>
      </p:sp>
      <p:sp>
        <p:nvSpPr>
          <p:cNvPr id="5" name="Content Placeholder 2"/>
          <p:cNvSpPr txBox="1">
            <a:spLocks noGrp="1"/>
          </p:cNvSpPr>
          <p:nvPr>
            <p:ph idx="1"/>
          </p:nvPr>
        </p:nvSpPr>
        <p:spPr>
          <a:xfrm>
            <a:off x="372863" y="1287263"/>
            <a:ext cx="8336132" cy="4706653"/>
          </a:xfrm>
          <a:prstGeom prst="rect">
            <a:avLst/>
          </a:prstGeom>
        </p:spPr>
        <p:txBody>
          <a:bodyPr vert="horz" lIns="91440" tIns="45720" rIns="91440" bIns="45720" rtlCol="0">
            <a:noAutofit/>
          </a:bodyPr>
          <a:lstStyle/>
          <a:p>
            <a:pPr marL="0" indent="0">
              <a:buNone/>
            </a:pPr>
            <a:endParaRPr lang="en-US" sz="1800" dirty="0" smtClean="0">
              <a:solidFill>
                <a:schemeClr val="tx2">
                  <a:lumMod val="50000"/>
                </a:schemeClr>
              </a:solidFill>
              <a:latin typeface="Sylfaen" pitchFamily="18" charset="0"/>
            </a:endParaRPr>
          </a:p>
          <a:p>
            <a:pPr marL="0" indent="0">
              <a:buNone/>
            </a:pPr>
            <a:endParaRPr lang="en-US" sz="1800" dirty="0">
              <a:solidFill>
                <a:schemeClr val="tx2">
                  <a:lumMod val="50000"/>
                </a:schemeClr>
              </a:solidFill>
              <a:latin typeface="Sylfaen" pitchFamily="18" charset="0"/>
            </a:endParaRPr>
          </a:p>
          <a:p>
            <a:pPr marL="0" indent="0">
              <a:buNone/>
            </a:pPr>
            <a:endParaRPr lang="en-US" sz="1800" dirty="0" smtClean="0">
              <a:solidFill>
                <a:schemeClr val="tx2">
                  <a:lumMod val="50000"/>
                </a:schemeClr>
              </a:solidFill>
              <a:latin typeface="Sylfaen" pitchFamily="18" charset="0"/>
            </a:endParaRPr>
          </a:p>
        </p:txBody>
      </p:sp>
      <p:graphicFrame>
        <p:nvGraphicFramePr>
          <p:cNvPr id="6" name="Table 5"/>
          <p:cNvGraphicFramePr>
            <a:graphicFrameLocks noGrp="1"/>
          </p:cNvGraphicFramePr>
          <p:nvPr/>
        </p:nvGraphicFramePr>
        <p:xfrm>
          <a:off x="313899" y="1328756"/>
          <a:ext cx="8598088" cy="4658376"/>
        </p:xfrm>
        <a:graphic>
          <a:graphicData uri="http://schemas.openxmlformats.org/drawingml/2006/table">
            <a:tbl>
              <a:tblPr firstRow="1" bandRow="1">
                <a:tableStyleId>{5C22544A-7EE6-4342-B048-85BDC9FD1C3A}</a:tableStyleId>
              </a:tblPr>
              <a:tblGrid>
                <a:gridCol w="4299044"/>
                <a:gridCol w="4299044"/>
              </a:tblGrid>
              <a:tr h="452136">
                <a:tc>
                  <a:txBody>
                    <a:bodyPr/>
                    <a:lstStyle/>
                    <a:p>
                      <a:pPr algn="ctr"/>
                      <a:r>
                        <a:rPr lang="en-US" dirty="0" smtClean="0">
                          <a:solidFill>
                            <a:schemeClr val="bg1"/>
                          </a:solidFill>
                        </a:rPr>
                        <a:t>EU Directives</a:t>
                      </a:r>
                      <a:endParaRPr lang="en-US" dirty="0">
                        <a:solidFill>
                          <a:schemeClr val="bg1"/>
                        </a:solidFill>
                      </a:endParaRPr>
                    </a:p>
                  </a:txBody>
                  <a:tcPr/>
                </a:tc>
                <a:tc>
                  <a:txBody>
                    <a:bodyPr/>
                    <a:lstStyle/>
                    <a:p>
                      <a:pPr algn="ctr"/>
                      <a:r>
                        <a:rPr lang="en-US" dirty="0" smtClean="0">
                          <a:solidFill>
                            <a:schemeClr val="bg1"/>
                          </a:solidFill>
                        </a:rPr>
                        <a:t>National</a:t>
                      </a:r>
                      <a:r>
                        <a:rPr lang="en-US" baseline="0" dirty="0" smtClean="0">
                          <a:solidFill>
                            <a:schemeClr val="accent5">
                              <a:lumMod val="50000"/>
                            </a:schemeClr>
                          </a:solidFill>
                        </a:rPr>
                        <a:t> </a:t>
                      </a:r>
                      <a:r>
                        <a:rPr lang="en-US" dirty="0" smtClean="0">
                          <a:solidFill>
                            <a:schemeClr val="bg1"/>
                          </a:solidFill>
                        </a:rPr>
                        <a:t>Regulations</a:t>
                      </a:r>
                      <a:endParaRPr lang="en-US" dirty="0">
                        <a:solidFill>
                          <a:schemeClr val="bg1"/>
                        </a:solidFill>
                      </a:endParaRPr>
                    </a:p>
                  </a:txBody>
                  <a:tcPr/>
                </a:tc>
              </a:tr>
              <a:tr h="1060933">
                <a:tc>
                  <a:txBody>
                    <a:bodyPr/>
                    <a:lstStyle/>
                    <a:p>
                      <a:r>
                        <a:rPr lang="en-US" sz="1400" dirty="0" smtClean="0">
                          <a:solidFill>
                            <a:schemeClr val="accent5">
                              <a:lumMod val="50000"/>
                            </a:schemeClr>
                          </a:solidFill>
                          <a:latin typeface="Sylfaen" pitchFamily="18" charset="0"/>
                        </a:rPr>
                        <a:t>Modern</a:t>
                      </a:r>
                      <a:r>
                        <a:rPr lang="en-US" sz="1400" baseline="0" dirty="0" smtClean="0">
                          <a:solidFill>
                            <a:schemeClr val="accent5">
                              <a:lumMod val="50000"/>
                            </a:schemeClr>
                          </a:solidFill>
                          <a:latin typeface="Sylfaen" pitchFamily="18" charset="0"/>
                        </a:rPr>
                        <a:t> blood-transfusion practice should be founded on the principles of:</a:t>
                      </a:r>
                    </a:p>
                    <a:p>
                      <a:pPr>
                        <a:buFontTx/>
                        <a:buChar char="-"/>
                      </a:pPr>
                      <a:r>
                        <a:rPr lang="en-US" sz="1400" baseline="0" dirty="0" smtClean="0">
                          <a:solidFill>
                            <a:schemeClr val="accent5">
                              <a:lumMod val="50000"/>
                            </a:schemeClr>
                          </a:solidFill>
                          <a:latin typeface="Sylfaen" pitchFamily="18" charset="0"/>
                        </a:rPr>
                        <a:t> Absence of profit on the part of the blood     </a:t>
                      </a:r>
                    </a:p>
                    <a:p>
                      <a:pPr>
                        <a:buFontTx/>
                        <a:buNone/>
                      </a:pPr>
                      <a:r>
                        <a:rPr lang="en-US" sz="1400" baseline="0" dirty="0" smtClean="0">
                          <a:solidFill>
                            <a:schemeClr val="accent5">
                              <a:lumMod val="50000"/>
                            </a:schemeClr>
                          </a:solidFill>
                          <a:latin typeface="Sylfaen" pitchFamily="18" charset="0"/>
                        </a:rPr>
                        <a:t>   establishments</a:t>
                      </a:r>
                    </a:p>
                    <a:p>
                      <a:pPr>
                        <a:buFontTx/>
                        <a:buChar char="-"/>
                      </a:pPr>
                      <a:r>
                        <a:rPr lang="en-US" sz="1400" baseline="0" dirty="0" smtClean="0">
                          <a:solidFill>
                            <a:schemeClr val="accent5">
                              <a:lumMod val="50000"/>
                            </a:schemeClr>
                          </a:solidFill>
                          <a:latin typeface="Sylfaen" pitchFamily="18" charset="0"/>
                        </a:rPr>
                        <a:t>Voluntary unpaid donor services </a:t>
                      </a:r>
                    </a:p>
                  </a:txBody>
                  <a:tcPr/>
                </a:tc>
                <a:tc>
                  <a:txBody>
                    <a:bodyPr/>
                    <a:lstStyle/>
                    <a:p>
                      <a:r>
                        <a:rPr lang="en-US" sz="1400" kern="1200" baseline="0" dirty="0" smtClean="0">
                          <a:solidFill>
                            <a:schemeClr val="accent5">
                              <a:lumMod val="50000"/>
                            </a:schemeClr>
                          </a:solidFill>
                          <a:latin typeface="Sylfaen" pitchFamily="18" charset="0"/>
                          <a:ea typeface="+mn-ea"/>
                          <a:cs typeface="+mn-cs"/>
                        </a:rPr>
                        <a:t>86% of blood establishments are for-profit organizations</a:t>
                      </a:r>
                    </a:p>
                    <a:p>
                      <a:r>
                        <a:rPr lang="en-US" sz="1400" kern="1200" baseline="0" dirty="0" smtClean="0">
                          <a:solidFill>
                            <a:schemeClr val="accent5">
                              <a:lumMod val="50000"/>
                            </a:schemeClr>
                          </a:solidFill>
                          <a:latin typeface="Sylfaen" pitchFamily="18" charset="0"/>
                          <a:ea typeface="+mn-ea"/>
                          <a:cs typeface="+mn-cs"/>
                        </a:rPr>
                        <a:t>Paid donors constitute a majority of donor pool, only 28% of total donations come from non-remunerated voluntary donors</a:t>
                      </a:r>
                    </a:p>
                  </a:txBody>
                  <a:tcPr/>
                </a:tc>
              </a:tr>
              <a:tr h="452136">
                <a:tc>
                  <a:txBody>
                    <a:bodyPr/>
                    <a:lstStyle/>
                    <a:p>
                      <a:r>
                        <a:rPr lang="en-US" sz="1400" dirty="0" smtClean="0">
                          <a:solidFill>
                            <a:schemeClr val="accent5">
                              <a:lumMod val="50000"/>
                            </a:schemeClr>
                          </a:solidFill>
                          <a:latin typeface="Sylfaen" pitchFamily="18" charset="0"/>
                        </a:rPr>
                        <a:t>Member States</a:t>
                      </a:r>
                      <a:r>
                        <a:rPr lang="en-US" sz="1400" baseline="0" dirty="0" smtClean="0">
                          <a:solidFill>
                            <a:schemeClr val="accent5">
                              <a:lumMod val="50000"/>
                            </a:schemeClr>
                          </a:solidFill>
                          <a:latin typeface="Sylfaen" pitchFamily="18" charset="0"/>
                        </a:rPr>
                        <a:t> should organize inspection and control measures to be carried out by officials representing the competent authority</a:t>
                      </a:r>
                      <a:endParaRPr lang="en-US" sz="1400" dirty="0">
                        <a:solidFill>
                          <a:schemeClr val="accent5">
                            <a:lumMod val="50000"/>
                          </a:schemeClr>
                        </a:solidFill>
                        <a:latin typeface="Sylfaen" pitchFamily="18" charset="0"/>
                      </a:endParaRPr>
                    </a:p>
                  </a:txBody>
                  <a:tcPr/>
                </a:tc>
                <a:tc>
                  <a:txBody>
                    <a:bodyPr/>
                    <a:lstStyle/>
                    <a:p>
                      <a:r>
                        <a:rPr lang="en-US" sz="1400" kern="1200" baseline="0" dirty="0" smtClean="0">
                          <a:solidFill>
                            <a:schemeClr val="accent5">
                              <a:lumMod val="50000"/>
                            </a:schemeClr>
                          </a:solidFill>
                          <a:latin typeface="Sylfaen" pitchFamily="18" charset="0"/>
                          <a:ea typeface="+mn-ea"/>
                          <a:cs typeface="+mn-cs"/>
                        </a:rPr>
                        <a:t>No inspection and control measures have been carried out from competent authority and no control system exists at central level</a:t>
                      </a:r>
                    </a:p>
                  </a:txBody>
                  <a:tcPr/>
                </a:tc>
              </a:tr>
              <a:tr h="452136">
                <a:tc>
                  <a:txBody>
                    <a:bodyPr/>
                    <a:lstStyle/>
                    <a:p>
                      <a:r>
                        <a:rPr lang="en-US" sz="1400" dirty="0" smtClean="0">
                          <a:solidFill>
                            <a:schemeClr val="accent5">
                              <a:lumMod val="50000"/>
                            </a:schemeClr>
                          </a:solidFill>
                          <a:latin typeface="Sylfaen" pitchFamily="18" charset="0"/>
                        </a:rPr>
                        <a:t>Blood establishments should establish and maintain quality systems including quality planning, quality control, quality assurance and quality improvement, taking into account</a:t>
                      </a:r>
                      <a:r>
                        <a:rPr lang="en-US" sz="1400" baseline="0" dirty="0" smtClean="0">
                          <a:solidFill>
                            <a:schemeClr val="accent5">
                              <a:lumMod val="50000"/>
                            </a:schemeClr>
                          </a:solidFill>
                          <a:latin typeface="Sylfaen" pitchFamily="18" charset="0"/>
                        </a:rPr>
                        <a:t> the principles of good manufacturing practice as well as the EC conformity assessment system</a:t>
                      </a:r>
                      <a:endParaRPr lang="en-US" sz="1400" dirty="0">
                        <a:solidFill>
                          <a:schemeClr val="accent5">
                            <a:lumMod val="50000"/>
                          </a:schemeClr>
                        </a:solidFill>
                        <a:latin typeface="Sylfaen" pitchFamily="18" charset="0"/>
                      </a:endParaRPr>
                    </a:p>
                  </a:txBody>
                  <a:tcPr/>
                </a:tc>
                <a:tc>
                  <a:txBody>
                    <a:bodyPr/>
                    <a:lstStyle/>
                    <a:p>
                      <a:r>
                        <a:rPr lang="en-US" sz="1400" dirty="0" smtClean="0">
                          <a:solidFill>
                            <a:schemeClr val="accent5">
                              <a:lumMod val="50000"/>
                            </a:schemeClr>
                          </a:solidFill>
                          <a:latin typeface="Sylfaen" pitchFamily="18" charset="0"/>
                        </a:rPr>
                        <a:t>No effective</a:t>
                      </a:r>
                      <a:r>
                        <a:rPr lang="en-US" sz="1400" baseline="0" dirty="0" smtClean="0">
                          <a:solidFill>
                            <a:schemeClr val="accent5">
                              <a:lumMod val="50000"/>
                            </a:schemeClr>
                          </a:solidFill>
                          <a:latin typeface="Sylfaen" pitchFamily="18" charset="0"/>
                        </a:rPr>
                        <a:t> internal quality system exists at blood banks except of very week elements </a:t>
                      </a:r>
                      <a:endParaRPr lang="en-US" sz="1400" dirty="0">
                        <a:solidFill>
                          <a:schemeClr val="accent5">
                            <a:lumMod val="50000"/>
                          </a:schemeClr>
                        </a:solidFill>
                        <a:latin typeface="Sylfaen" pitchFamily="18" charset="0"/>
                      </a:endParaRPr>
                    </a:p>
                  </a:txBody>
                  <a:tcPr/>
                </a:tc>
              </a:tr>
              <a:tr h="452136">
                <a:tc>
                  <a:txBody>
                    <a:bodyPr/>
                    <a:lstStyle/>
                    <a:p>
                      <a:r>
                        <a:rPr lang="en-US" sz="1400" dirty="0" smtClean="0">
                          <a:solidFill>
                            <a:schemeClr val="accent5">
                              <a:lumMod val="50000"/>
                            </a:schemeClr>
                          </a:solidFill>
                          <a:latin typeface="Sylfaen" pitchFamily="18" charset="0"/>
                        </a:rPr>
                        <a:t>An adequate</a:t>
                      </a:r>
                      <a:r>
                        <a:rPr lang="en-US" sz="1400" baseline="0" dirty="0" smtClean="0">
                          <a:solidFill>
                            <a:schemeClr val="accent5">
                              <a:lumMod val="50000"/>
                            </a:schemeClr>
                          </a:solidFill>
                          <a:latin typeface="Sylfaen" pitchFamily="18" charset="0"/>
                        </a:rPr>
                        <a:t> system to ensure </a:t>
                      </a:r>
                      <a:r>
                        <a:rPr lang="en-US" sz="1400" dirty="0" smtClean="0">
                          <a:solidFill>
                            <a:schemeClr val="accent5">
                              <a:lumMod val="50000"/>
                            </a:schemeClr>
                          </a:solidFill>
                          <a:latin typeface="Sylfaen" pitchFamily="18" charset="0"/>
                        </a:rPr>
                        <a:t>traceability of whole blood</a:t>
                      </a:r>
                      <a:r>
                        <a:rPr lang="en-US" sz="1400" baseline="0" dirty="0" smtClean="0">
                          <a:solidFill>
                            <a:schemeClr val="accent5">
                              <a:lumMod val="50000"/>
                            </a:schemeClr>
                          </a:solidFill>
                          <a:latin typeface="Sylfaen" pitchFamily="18" charset="0"/>
                        </a:rPr>
                        <a:t> and blood components should be established</a:t>
                      </a:r>
                      <a:endParaRPr lang="en-US" sz="1400" dirty="0">
                        <a:solidFill>
                          <a:schemeClr val="accent5">
                            <a:lumMod val="50000"/>
                          </a:schemeClr>
                        </a:solidFill>
                        <a:latin typeface="Sylfaen" pitchFamily="18" charset="0"/>
                      </a:endParaRPr>
                    </a:p>
                  </a:txBody>
                  <a:tcPr/>
                </a:tc>
                <a:tc>
                  <a:txBody>
                    <a:bodyPr/>
                    <a:lstStyle/>
                    <a:p>
                      <a:r>
                        <a:rPr lang="en-US" sz="1400" dirty="0" smtClean="0">
                          <a:solidFill>
                            <a:schemeClr val="accent5">
                              <a:lumMod val="50000"/>
                            </a:schemeClr>
                          </a:solidFill>
                          <a:latin typeface="Sylfaen" pitchFamily="18" charset="0"/>
                        </a:rPr>
                        <a:t>Although Donor Database</a:t>
                      </a:r>
                      <a:r>
                        <a:rPr lang="en-US" sz="1400" baseline="0" dirty="0" smtClean="0">
                          <a:solidFill>
                            <a:schemeClr val="accent5">
                              <a:lumMod val="50000"/>
                            </a:schemeClr>
                          </a:solidFill>
                          <a:latin typeface="Sylfaen" pitchFamily="18" charset="0"/>
                        </a:rPr>
                        <a:t> enables registration and identification of  blood donor and recipient but no consistent follow up and look back system exists to trace TTI infections in blood donations</a:t>
                      </a:r>
                      <a:endParaRPr lang="en-US" sz="1400" dirty="0">
                        <a:solidFill>
                          <a:schemeClr val="accent5">
                            <a:lumMod val="50000"/>
                          </a:schemeClr>
                        </a:solidFill>
                        <a:latin typeface="Sylfaen" pitchFamily="18" charset="0"/>
                      </a:endParaRPr>
                    </a:p>
                  </a:txBody>
                  <a:tcPr/>
                </a:tc>
              </a:tr>
            </a:tbl>
          </a:graphicData>
        </a:graphic>
      </p:graphicFrame>
    </p:spTree>
    <p:extLst>
      <p:ext uri="{BB962C8B-B14F-4D97-AF65-F5344CB8AC3E}">
        <p14:creationId xmlns:p14="http://schemas.microsoft.com/office/powerpoint/2010/main" val="11591856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09072"/>
          </a:xfrm>
        </p:spPr>
        <p:txBody>
          <a:bodyPr>
            <a:normAutofit fontScale="90000"/>
          </a:bodyPr>
          <a:lstStyle/>
          <a:p>
            <a:r>
              <a:rPr lang="en-US" sz="3200" dirty="0" smtClean="0">
                <a:solidFill>
                  <a:schemeClr val="accent1">
                    <a:lumMod val="50000"/>
                  </a:schemeClr>
                </a:solidFill>
                <a:latin typeface="Sylfaen" panose="010A0502050306030303" pitchFamily="18" charset="0"/>
              </a:rPr>
              <a:t>Key discrepancies between EU and current national regulations </a:t>
            </a:r>
            <a:endParaRPr lang="en-US" sz="3200" dirty="0">
              <a:solidFill>
                <a:schemeClr val="accent1">
                  <a:lumMod val="50000"/>
                </a:schemeClr>
              </a:solidFill>
              <a:latin typeface="Sylfaen" panose="010A0502050306030303" pitchFamily="18" charset="0"/>
            </a:endParaRPr>
          </a:p>
        </p:txBody>
      </p:sp>
      <p:sp>
        <p:nvSpPr>
          <p:cNvPr id="4" name="Slide Number Placeholder 3"/>
          <p:cNvSpPr>
            <a:spLocks noGrp="1"/>
          </p:cNvSpPr>
          <p:nvPr>
            <p:ph type="sldNum" sz="quarter" idx="12"/>
          </p:nvPr>
        </p:nvSpPr>
        <p:spPr/>
        <p:txBody>
          <a:bodyPr/>
          <a:lstStyle/>
          <a:p>
            <a:fld id="{CE80A222-27A2-499A-9E2A-14884A5A6E9E}" type="slidenum">
              <a:rPr lang="en-US" smtClean="0"/>
              <a:pPr/>
              <a:t>12</a:t>
            </a:fld>
            <a:endParaRPr lang="en-US"/>
          </a:p>
        </p:txBody>
      </p:sp>
      <p:sp>
        <p:nvSpPr>
          <p:cNvPr id="5" name="Content Placeholder 2"/>
          <p:cNvSpPr txBox="1">
            <a:spLocks noGrp="1"/>
          </p:cNvSpPr>
          <p:nvPr>
            <p:ph idx="1"/>
          </p:nvPr>
        </p:nvSpPr>
        <p:spPr>
          <a:xfrm>
            <a:off x="372863" y="1287263"/>
            <a:ext cx="8336132" cy="4706653"/>
          </a:xfrm>
          <a:prstGeom prst="rect">
            <a:avLst/>
          </a:prstGeom>
        </p:spPr>
        <p:txBody>
          <a:bodyPr vert="horz" lIns="91440" tIns="45720" rIns="91440" bIns="45720" rtlCol="0">
            <a:noAutofit/>
          </a:bodyPr>
          <a:lstStyle/>
          <a:p>
            <a:pPr marL="0" indent="0">
              <a:buNone/>
            </a:pPr>
            <a:endParaRPr lang="en-US" sz="1800" dirty="0" smtClean="0">
              <a:solidFill>
                <a:schemeClr val="tx2">
                  <a:lumMod val="50000"/>
                </a:schemeClr>
              </a:solidFill>
              <a:latin typeface="Sylfaen" pitchFamily="18" charset="0"/>
            </a:endParaRPr>
          </a:p>
          <a:p>
            <a:pPr marL="0" indent="0">
              <a:buNone/>
            </a:pPr>
            <a:endParaRPr lang="en-US" sz="1800" dirty="0">
              <a:solidFill>
                <a:schemeClr val="tx2">
                  <a:lumMod val="50000"/>
                </a:schemeClr>
              </a:solidFill>
              <a:latin typeface="Sylfaen" pitchFamily="18" charset="0"/>
            </a:endParaRPr>
          </a:p>
          <a:p>
            <a:pPr marL="0" indent="0">
              <a:buNone/>
            </a:pPr>
            <a:endParaRPr lang="en-US" sz="1800" dirty="0" smtClean="0">
              <a:solidFill>
                <a:schemeClr val="tx2">
                  <a:lumMod val="50000"/>
                </a:schemeClr>
              </a:solidFill>
              <a:latin typeface="Sylfaen" pitchFamily="18" charset="0"/>
            </a:endParaRPr>
          </a:p>
        </p:txBody>
      </p:sp>
      <p:graphicFrame>
        <p:nvGraphicFramePr>
          <p:cNvPr id="6" name="Table 5"/>
          <p:cNvGraphicFramePr>
            <a:graphicFrameLocks noGrp="1"/>
          </p:cNvGraphicFramePr>
          <p:nvPr/>
        </p:nvGraphicFramePr>
        <p:xfrm>
          <a:off x="504967" y="1151335"/>
          <a:ext cx="8134066" cy="4839938"/>
        </p:xfrm>
        <a:graphic>
          <a:graphicData uri="http://schemas.openxmlformats.org/drawingml/2006/table">
            <a:tbl>
              <a:tblPr firstRow="1" bandRow="1">
                <a:tableStyleId>{5C22544A-7EE6-4342-B048-85BDC9FD1C3A}</a:tableStyleId>
              </a:tblPr>
              <a:tblGrid>
                <a:gridCol w="4101153"/>
                <a:gridCol w="4032913"/>
              </a:tblGrid>
              <a:tr h="420338">
                <a:tc>
                  <a:txBody>
                    <a:bodyPr/>
                    <a:lstStyle/>
                    <a:p>
                      <a:pPr algn="ctr"/>
                      <a:r>
                        <a:rPr lang="en-US" dirty="0" smtClean="0">
                          <a:solidFill>
                            <a:schemeClr val="bg1"/>
                          </a:solidFill>
                        </a:rPr>
                        <a:t>EU directives</a:t>
                      </a:r>
                      <a:endParaRPr lang="en-US" dirty="0">
                        <a:solidFill>
                          <a:schemeClr val="bg1"/>
                        </a:solidFill>
                      </a:endParaRPr>
                    </a:p>
                  </a:txBody>
                  <a:tcPr/>
                </a:tc>
                <a:tc>
                  <a:txBody>
                    <a:bodyPr/>
                    <a:lstStyle/>
                    <a:p>
                      <a:pPr algn="ctr"/>
                      <a:r>
                        <a:rPr lang="en-US" dirty="0" smtClean="0">
                          <a:solidFill>
                            <a:schemeClr val="bg1"/>
                          </a:solidFill>
                        </a:rPr>
                        <a:t>National regulations</a:t>
                      </a:r>
                      <a:endParaRPr lang="en-US" dirty="0">
                        <a:solidFill>
                          <a:schemeClr val="bg1"/>
                        </a:solidFill>
                      </a:endParaRPr>
                    </a:p>
                  </a:txBody>
                  <a:tcPr/>
                </a:tc>
              </a:tr>
              <a:tr h="1324825">
                <a:tc>
                  <a:txBody>
                    <a:bodyPr/>
                    <a:lstStyle/>
                    <a:p>
                      <a:r>
                        <a:rPr lang="en-US" sz="1400" baseline="0" dirty="0" smtClean="0">
                          <a:solidFill>
                            <a:schemeClr val="accent5">
                              <a:lumMod val="50000"/>
                            </a:schemeClr>
                          </a:solidFill>
                          <a:latin typeface="Sylfaen" pitchFamily="18" charset="0"/>
                        </a:rPr>
                        <a:t>A set of organized surveillance procedures to collect and evaluated information of the adverse o unexpected events or reactions should be established in Member States</a:t>
                      </a:r>
                    </a:p>
                  </a:txBody>
                  <a:tcPr/>
                </a:tc>
                <a:tc>
                  <a:txBody>
                    <a:bodyPr/>
                    <a:lstStyle/>
                    <a:p>
                      <a:r>
                        <a:rPr lang="en-US" sz="1400" kern="1200" baseline="0" dirty="0" smtClean="0">
                          <a:solidFill>
                            <a:schemeClr val="accent5">
                              <a:lumMod val="50000"/>
                            </a:schemeClr>
                          </a:solidFill>
                          <a:latin typeface="Sylfaen" pitchFamily="18" charset="0"/>
                          <a:ea typeface="+mn-ea"/>
                          <a:cs typeface="+mn-cs"/>
                        </a:rPr>
                        <a:t>Although the donor data base enables blood banks and hospitals to register adverse events and reactions, no common system for notification and surveillance  of adverse event s and reactions linked to the collection, processing, testing, storage and distribution of blood and blood components exists </a:t>
                      </a:r>
                    </a:p>
                  </a:txBody>
                  <a:tcPr/>
                </a:tc>
              </a:tr>
              <a:tr h="706573">
                <a:tc>
                  <a:txBody>
                    <a:bodyPr/>
                    <a:lstStyle/>
                    <a:p>
                      <a:r>
                        <a:rPr lang="en-US" sz="1400" dirty="0" smtClean="0">
                          <a:solidFill>
                            <a:schemeClr val="accent5">
                              <a:lumMod val="50000"/>
                            </a:schemeClr>
                          </a:solidFill>
                          <a:latin typeface="Sylfaen" pitchFamily="18" charset="0"/>
                        </a:rPr>
                        <a:t>Tests</a:t>
                      </a:r>
                      <a:r>
                        <a:rPr lang="en-US" sz="1400" baseline="0" dirty="0" smtClean="0">
                          <a:solidFill>
                            <a:schemeClr val="accent5">
                              <a:lumMod val="50000"/>
                            </a:schemeClr>
                          </a:solidFill>
                          <a:latin typeface="Sylfaen" pitchFamily="18" charset="0"/>
                        </a:rPr>
                        <a:t> should be carried out in conformity with the latest scientific and technical procedures that reflect current best practice</a:t>
                      </a:r>
                      <a:endParaRPr lang="en-US" sz="1400" dirty="0">
                        <a:solidFill>
                          <a:schemeClr val="accent5">
                            <a:lumMod val="50000"/>
                          </a:schemeClr>
                        </a:solidFill>
                        <a:latin typeface="Sylfaen" pitchFamily="18" charset="0"/>
                      </a:endParaRPr>
                    </a:p>
                  </a:txBody>
                  <a:tcPr/>
                </a:tc>
                <a:tc>
                  <a:txBody>
                    <a:bodyPr/>
                    <a:lstStyle/>
                    <a:p>
                      <a:r>
                        <a:rPr lang="en-US" sz="1400" kern="1200" baseline="0" dirty="0" smtClean="0">
                          <a:solidFill>
                            <a:schemeClr val="accent5">
                              <a:lumMod val="50000"/>
                            </a:schemeClr>
                          </a:solidFill>
                          <a:latin typeface="Sylfaen" pitchFamily="18" charset="0"/>
                          <a:ea typeface="+mn-ea"/>
                          <a:cs typeface="+mn-cs"/>
                        </a:rPr>
                        <a:t>Single serological testing is required by national regulations, no restriction has been placed on the usage of rapid tests, no nucleic acid testing of other high sensitive tests are required or applied</a:t>
                      </a:r>
                    </a:p>
                  </a:txBody>
                  <a:tcPr/>
                </a:tc>
              </a:tr>
              <a:tr h="420338">
                <a:tc>
                  <a:txBody>
                    <a:bodyPr/>
                    <a:lstStyle/>
                    <a:p>
                      <a:r>
                        <a:rPr lang="en-US" sz="1400" dirty="0" smtClean="0">
                          <a:solidFill>
                            <a:schemeClr val="accent5">
                              <a:lumMod val="50000"/>
                            </a:schemeClr>
                          </a:solidFill>
                          <a:latin typeface="Sylfaen" pitchFamily="18" charset="0"/>
                        </a:rPr>
                        <a:t>The</a:t>
                      </a:r>
                      <a:r>
                        <a:rPr lang="en-US" sz="1400" baseline="0" dirty="0" smtClean="0">
                          <a:solidFill>
                            <a:schemeClr val="accent5">
                              <a:lumMod val="50000"/>
                            </a:schemeClr>
                          </a:solidFill>
                          <a:latin typeface="Sylfaen" pitchFamily="18" charset="0"/>
                        </a:rPr>
                        <a:t> competent authority may suspend or revoke the authorization or license of a blood establishment if inspection or control measures demonstrate that the blood bank does not comply with the requirement of the directives</a:t>
                      </a:r>
                      <a:endParaRPr lang="en-US" sz="1400" dirty="0">
                        <a:solidFill>
                          <a:schemeClr val="accent5">
                            <a:lumMod val="50000"/>
                          </a:schemeClr>
                        </a:solidFill>
                        <a:latin typeface="Sylfaen" pitchFamily="18" charset="0"/>
                      </a:endParaRPr>
                    </a:p>
                  </a:txBody>
                  <a:tcPr/>
                </a:tc>
                <a:tc>
                  <a:txBody>
                    <a:bodyPr/>
                    <a:lstStyle/>
                    <a:p>
                      <a:r>
                        <a:rPr lang="en-US" sz="1400" baseline="0" dirty="0" smtClean="0">
                          <a:solidFill>
                            <a:schemeClr val="accent5">
                              <a:lumMod val="50000"/>
                            </a:schemeClr>
                          </a:solidFill>
                          <a:latin typeface="Sylfaen" pitchFamily="18" charset="0"/>
                        </a:rPr>
                        <a:t>License suspension or revocation mechanisms are too complicated and prolonged making almost impossible to revoke license in  blood production service</a:t>
                      </a:r>
                      <a:endParaRPr lang="en-US" sz="1400" dirty="0">
                        <a:solidFill>
                          <a:schemeClr val="accent5">
                            <a:lumMod val="50000"/>
                          </a:schemeClr>
                        </a:solidFill>
                        <a:latin typeface="Sylfaen" pitchFamily="18" charset="0"/>
                      </a:endParaRPr>
                    </a:p>
                  </a:txBody>
                  <a:tcPr/>
                </a:tc>
              </a:tr>
              <a:tr h="420338">
                <a:tc>
                  <a:txBody>
                    <a:bodyPr/>
                    <a:lstStyle/>
                    <a:p>
                      <a:r>
                        <a:rPr lang="en-US" sz="1400" dirty="0" smtClean="0">
                          <a:solidFill>
                            <a:schemeClr val="accent5">
                              <a:lumMod val="50000"/>
                            </a:schemeClr>
                          </a:solidFill>
                          <a:latin typeface="Sylfaen" pitchFamily="18" charset="0"/>
                        </a:rPr>
                        <a:t>Blood establishments</a:t>
                      </a:r>
                      <a:r>
                        <a:rPr lang="en-US" sz="1400" baseline="0" dirty="0" smtClean="0">
                          <a:solidFill>
                            <a:schemeClr val="accent5">
                              <a:lumMod val="50000"/>
                            </a:schemeClr>
                          </a:solidFill>
                          <a:latin typeface="Sylfaen" pitchFamily="18" charset="0"/>
                        </a:rPr>
                        <a:t> shall ensure that there are evaluation procedures in place for all donors of blood and blood components and that the criteria for donation defined by directives are met</a:t>
                      </a:r>
                      <a:endParaRPr lang="en-US" sz="1400" dirty="0">
                        <a:solidFill>
                          <a:schemeClr val="accent5">
                            <a:lumMod val="50000"/>
                          </a:schemeClr>
                        </a:solidFill>
                        <a:latin typeface="Sylfaen" pitchFamily="18" charset="0"/>
                      </a:endParaRPr>
                    </a:p>
                  </a:txBody>
                  <a:tcPr/>
                </a:tc>
                <a:tc>
                  <a:txBody>
                    <a:bodyPr/>
                    <a:lstStyle/>
                    <a:p>
                      <a:r>
                        <a:rPr lang="en-US" sz="1400" dirty="0" smtClean="0">
                          <a:solidFill>
                            <a:schemeClr val="accent5">
                              <a:lumMod val="50000"/>
                            </a:schemeClr>
                          </a:solidFill>
                          <a:latin typeface="Sylfaen" pitchFamily="18" charset="0"/>
                        </a:rPr>
                        <a:t>Permanent and</a:t>
                      </a:r>
                      <a:r>
                        <a:rPr lang="en-US" sz="1400" baseline="0" dirty="0" smtClean="0">
                          <a:solidFill>
                            <a:schemeClr val="accent5">
                              <a:lumMod val="50000"/>
                            </a:schemeClr>
                          </a:solidFill>
                          <a:latin typeface="Sylfaen" pitchFamily="18" charset="0"/>
                        </a:rPr>
                        <a:t> temporary deferral criteria are defined by the Minister’s decree, but no unified Donor Questionnaire exists that would exempt unsafe donors before infection testing</a:t>
                      </a:r>
                      <a:endParaRPr lang="en-US" sz="1400" dirty="0">
                        <a:solidFill>
                          <a:schemeClr val="accent5">
                            <a:lumMod val="50000"/>
                          </a:schemeClr>
                        </a:solidFill>
                        <a:latin typeface="Sylfaen" pitchFamily="18" charset="0"/>
                      </a:endParaRPr>
                    </a:p>
                  </a:txBody>
                  <a:tcPr/>
                </a:tc>
              </a:tr>
            </a:tbl>
          </a:graphicData>
        </a:graphic>
      </p:graphicFrame>
    </p:spTree>
    <p:extLst>
      <p:ext uri="{BB962C8B-B14F-4D97-AF65-F5344CB8AC3E}">
        <p14:creationId xmlns:p14="http://schemas.microsoft.com/office/powerpoint/2010/main" val="11591856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09072"/>
          </a:xfrm>
        </p:spPr>
        <p:txBody>
          <a:bodyPr>
            <a:normAutofit/>
          </a:bodyPr>
          <a:lstStyle/>
          <a:p>
            <a:r>
              <a:rPr lang="en-US" sz="3200" dirty="0">
                <a:solidFill>
                  <a:schemeClr val="accent1">
                    <a:lumMod val="50000"/>
                  </a:schemeClr>
                </a:solidFill>
                <a:latin typeface="Sylfaen" panose="010A0502050306030303" pitchFamily="18" charset="0"/>
              </a:rPr>
              <a:t>Progress</a:t>
            </a:r>
          </a:p>
        </p:txBody>
      </p:sp>
      <p:sp>
        <p:nvSpPr>
          <p:cNvPr id="4" name="Slide Number Placeholder 3"/>
          <p:cNvSpPr>
            <a:spLocks noGrp="1"/>
          </p:cNvSpPr>
          <p:nvPr>
            <p:ph type="sldNum" sz="quarter" idx="12"/>
          </p:nvPr>
        </p:nvSpPr>
        <p:spPr/>
        <p:txBody>
          <a:bodyPr/>
          <a:lstStyle/>
          <a:p>
            <a:fld id="{CE80A222-27A2-499A-9E2A-14884A5A6E9E}" type="slidenum">
              <a:rPr lang="en-US" smtClean="0"/>
              <a:pPr/>
              <a:t>13</a:t>
            </a:fld>
            <a:endParaRPr lang="en-US"/>
          </a:p>
        </p:txBody>
      </p:sp>
      <p:sp>
        <p:nvSpPr>
          <p:cNvPr id="5" name="Content Placeholder 2"/>
          <p:cNvSpPr txBox="1">
            <a:spLocks noGrp="1"/>
          </p:cNvSpPr>
          <p:nvPr>
            <p:ph idx="1"/>
          </p:nvPr>
        </p:nvSpPr>
        <p:spPr>
          <a:xfrm>
            <a:off x="372863" y="1287263"/>
            <a:ext cx="8336132" cy="4706653"/>
          </a:xfrm>
          <a:prstGeom prst="rect">
            <a:avLst/>
          </a:prstGeom>
        </p:spPr>
        <p:txBody>
          <a:bodyPr vert="horz" lIns="91440" tIns="45720" rIns="91440" bIns="45720" rtlCol="0">
            <a:noAutofit/>
          </a:bodyPr>
          <a:lstStyle/>
          <a:p>
            <a:pPr lvl="0"/>
            <a:r>
              <a:rPr lang="en-US" sz="1900" dirty="0">
                <a:solidFill>
                  <a:schemeClr val="accent1">
                    <a:lumMod val="50000"/>
                  </a:schemeClr>
                </a:solidFill>
                <a:latin typeface="Sylfaen" pitchFamily="18" charset="0"/>
                <a:cs typeface="Arial" panose="020B0604020202020204" pitchFamily="34" charset="0"/>
              </a:rPr>
              <a:t>A technical workgroup has been established by the Minister’s Decree </a:t>
            </a:r>
            <a:r>
              <a:rPr lang="ka-GE" sz="1900" dirty="0">
                <a:solidFill>
                  <a:schemeClr val="accent1">
                    <a:lumMod val="50000"/>
                  </a:schemeClr>
                </a:solidFill>
                <a:latin typeface="Sylfaen" pitchFamily="18" charset="0"/>
                <a:cs typeface="Arial" panose="020B0604020202020204" pitchFamily="34" charset="0"/>
              </a:rPr>
              <a:t>#01-127/O</a:t>
            </a:r>
            <a:r>
              <a:rPr lang="en-US" sz="1900" dirty="0">
                <a:solidFill>
                  <a:schemeClr val="accent1">
                    <a:lumMod val="50000"/>
                  </a:schemeClr>
                </a:solidFill>
                <a:latin typeface="Sylfaen" pitchFamily="18" charset="0"/>
                <a:cs typeface="Arial" panose="020B0604020202020204" pitchFamily="34" charset="0"/>
              </a:rPr>
              <a:t>, dated on June 07, 2017, on “Creation of a Working Group in order to Ensure Safety of Blood Production and Transfusion in Georgia”</a:t>
            </a:r>
          </a:p>
          <a:p>
            <a:pPr lvl="0"/>
            <a:r>
              <a:rPr lang="en-US" sz="1900" dirty="0" smtClean="0">
                <a:solidFill>
                  <a:schemeClr val="accent1">
                    <a:lumMod val="50000"/>
                  </a:schemeClr>
                </a:solidFill>
                <a:latin typeface="Sylfaen" pitchFamily="18" charset="0"/>
                <a:cs typeface="Arial" panose="020B0604020202020204" pitchFamily="34" charset="0"/>
              </a:rPr>
              <a:t>Modernization </a:t>
            </a:r>
            <a:r>
              <a:rPr lang="en-US" sz="1900" dirty="0">
                <a:solidFill>
                  <a:schemeClr val="accent1">
                    <a:lumMod val="50000"/>
                  </a:schemeClr>
                </a:solidFill>
                <a:latin typeface="Sylfaen" pitchFamily="18" charset="0"/>
                <a:cs typeface="Arial" panose="020B0604020202020204" pitchFamily="34" charset="0"/>
              </a:rPr>
              <a:t>of the Unified Blood Donor Electronic Database has been finalized through the addition of an advanced modules to the existing core variables</a:t>
            </a:r>
          </a:p>
          <a:p>
            <a:r>
              <a:rPr lang="en-US" sz="1900" dirty="0" smtClean="0">
                <a:solidFill>
                  <a:schemeClr val="accent1">
                    <a:lumMod val="50000"/>
                  </a:schemeClr>
                </a:solidFill>
                <a:latin typeface="Sylfaen" pitchFamily="18" charset="0"/>
                <a:cs typeface="Arial" panose="020B0604020202020204" pitchFamily="34" charset="0"/>
              </a:rPr>
              <a:t>Training </a:t>
            </a:r>
            <a:r>
              <a:rPr lang="en-US" sz="1900" dirty="0">
                <a:solidFill>
                  <a:schemeClr val="accent1">
                    <a:lumMod val="50000"/>
                  </a:schemeClr>
                </a:solidFill>
                <a:latin typeface="Sylfaen" pitchFamily="18" charset="0"/>
                <a:cs typeface="Arial" panose="020B0604020202020204" pitchFamily="34" charset="0"/>
              </a:rPr>
              <a:t>courses for hospital and blood bank personnel have been conducted in data entry and operation of the Donor Database (21 training courses, 425 trainees).  </a:t>
            </a:r>
            <a:endParaRPr lang="ka-GE" sz="1900" dirty="0">
              <a:solidFill>
                <a:schemeClr val="accent1">
                  <a:lumMod val="50000"/>
                </a:schemeClr>
              </a:solidFill>
              <a:latin typeface="Sylfaen" pitchFamily="18" charset="0"/>
              <a:cs typeface="Arial" panose="020B0604020202020204" pitchFamily="34" charset="0"/>
            </a:endParaRPr>
          </a:p>
          <a:p>
            <a:r>
              <a:rPr lang="en-US" sz="1900" dirty="0" smtClean="0">
                <a:solidFill>
                  <a:schemeClr val="accent1">
                    <a:lumMod val="50000"/>
                  </a:schemeClr>
                </a:solidFill>
                <a:latin typeface="Sylfaen" pitchFamily="18" charset="0"/>
                <a:cs typeface="Arial" panose="020B0604020202020204" pitchFamily="34" charset="0"/>
              </a:rPr>
              <a:t>Since </a:t>
            </a:r>
            <a:r>
              <a:rPr lang="en-US" sz="1900" dirty="0">
                <a:solidFill>
                  <a:schemeClr val="accent1">
                    <a:lumMod val="50000"/>
                  </a:schemeClr>
                </a:solidFill>
                <a:latin typeface="Sylfaen" pitchFamily="18" charset="0"/>
                <a:cs typeface="Arial" panose="020B0604020202020204" pitchFamily="34" charset="0"/>
              </a:rPr>
              <a:t>July 2017, participation in the donor database became mandatory for all blood banks irrespective of their involvement in the State Safe Blood Program and for all hospitals performing blood transfusion </a:t>
            </a:r>
          </a:p>
          <a:p>
            <a:r>
              <a:rPr lang="en-US" sz="1900" dirty="0" smtClean="0">
                <a:solidFill>
                  <a:schemeClr val="accent1">
                    <a:lumMod val="50000"/>
                  </a:schemeClr>
                </a:solidFill>
                <a:latin typeface="Sylfaen" pitchFamily="18" charset="0"/>
                <a:cs typeface="Arial" panose="020B0604020202020204" pitchFamily="34" charset="0"/>
              </a:rPr>
              <a:t>Linkage </a:t>
            </a:r>
            <a:r>
              <a:rPr lang="en-US" sz="1900" dirty="0">
                <a:solidFill>
                  <a:schemeClr val="accent1">
                    <a:lumMod val="50000"/>
                  </a:schemeClr>
                </a:solidFill>
                <a:latin typeface="Sylfaen" pitchFamily="18" charset="0"/>
                <a:cs typeface="Arial" panose="020B0604020202020204" pitchFamily="34" charset="0"/>
              </a:rPr>
              <a:t>between Donor Database and hepatitis C screening modules has been established</a:t>
            </a:r>
          </a:p>
          <a:p>
            <a:pPr marL="0" indent="0">
              <a:buNone/>
            </a:pPr>
            <a:endParaRPr lang="en-US" sz="1800" dirty="0" smtClean="0">
              <a:solidFill>
                <a:schemeClr val="tx2">
                  <a:lumMod val="50000"/>
                </a:schemeClr>
              </a:solidFill>
              <a:latin typeface="Sylfaen" pitchFamily="18" charset="0"/>
            </a:endParaRPr>
          </a:p>
          <a:p>
            <a:pPr marL="0" indent="0">
              <a:buNone/>
            </a:pPr>
            <a:endParaRPr lang="en-US" sz="1800" dirty="0">
              <a:solidFill>
                <a:schemeClr val="tx2">
                  <a:lumMod val="50000"/>
                </a:schemeClr>
              </a:solidFill>
              <a:latin typeface="Sylfaen" pitchFamily="18" charset="0"/>
            </a:endParaRPr>
          </a:p>
          <a:p>
            <a:pPr marL="0" indent="0">
              <a:buNone/>
            </a:pPr>
            <a:endParaRPr lang="en-US" sz="1800" dirty="0" smtClean="0">
              <a:solidFill>
                <a:schemeClr val="tx2">
                  <a:lumMod val="50000"/>
                </a:schemeClr>
              </a:solidFill>
              <a:latin typeface="Sylfaen" pitchFamily="18" charset="0"/>
            </a:endParaRPr>
          </a:p>
        </p:txBody>
      </p:sp>
    </p:spTree>
    <p:extLst>
      <p:ext uri="{BB962C8B-B14F-4D97-AF65-F5344CB8AC3E}">
        <p14:creationId xmlns:p14="http://schemas.microsoft.com/office/powerpoint/2010/main" val="11591856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8751" y="181254"/>
            <a:ext cx="7886700" cy="1017231"/>
          </a:xfrm>
        </p:spPr>
        <p:txBody>
          <a:bodyPr/>
          <a:lstStyle/>
          <a:p>
            <a:r>
              <a:rPr lang="en-US" sz="3200" dirty="0">
                <a:solidFill>
                  <a:schemeClr val="accent1">
                    <a:lumMod val="50000"/>
                  </a:schemeClr>
                </a:solidFill>
                <a:latin typeface="Sylfaen" panose="010A0502050306030303" pitchFamily="18" charset="0"/>
              </a:rPr>
              <a:t>Progress</a:t>
            </a:r>
            <a:endParaRPr lang="en-US" sz="3200" dirty="0">
              <a:solidFill>
                <a:schemeClr val="tx2">
                  <a:lumMod val="50000"/>
                </a:schemeClr>
              </a:solidFill>
              <a:latin typeface="Sylfaen" pitchFamily="18" charset="0"/>
            </a:endParaRPr>
          </a:p>
        </p:txBody>
      </p:sp>
      <p:sp>
        <p:nvSpPr>
          <p:cNvPr id="4" name="Slide Number Placeholder 3"/>
          <p:cNvSpPr>
            <a:spLocks noGrp="1"/>
          </p:cNvSpPr>
          <p:nvPr>
            <p:ph type="sldNum" sz="quarter" idx="12"/>
          </p:nvPr>
        </p:nvSpPr>
        <p:spPr/>
        <p:txBody>
          <a:bodyPr/>
          <a:lstStyle/>
          <a:p>
            <a:fld id="{CE80A222-27A2-499A-9E2A-14884A5A6E9E}" type="slidenum">
              <a:rPr lang="en-US" smtClean="0"/>
              <a:pPr/>
              <a:t>14</a:t>
            </a:fld>
            <a:endParaRPr lang="en-US"/>
          </a:p>
        </p:txBody>
      </p:sp>
      <p:sp>
        <p:nvSpPr>
          <p:cNvPr id="5" name="Content Placeholder 2"/>
          <p:cNvSpPr txBox="1">
            <a:spLocks noGrp="1"/>
          </p:cNvSpPr>
          <p:nvPr>
            <p:ph idx="1"/>
          </p:nvPr>
        </p:nvSpPr>
        <p:spPr>
          <a:xfrm>
            <a:off x="315619" y="1290754"/>
            <a:ext cx="8601075" cy="4618832"/>
          </a:xfrm>
          <a:prstGeom prst="rect">
            <a:avLst/>
          </a:prstGeom>
        </p:spPr>
        <p:txBody>
          <a:bodyPr vert="horz" lIns="91440" tIns="45720" rIns="91440" bIns="45720" rtlCol="0">
            <a:noAutofit/>
          </a:bodyPr>
          <a:lstStyle/>
          <a:p>
            <a:pPr marL="0" indent="0">
              <a:buNone/>
            </a:pPr>
            <a:endParaRPr lang="en-US" sz="800" dirty="0" smtClean="0">
              <a:solidFill>
                <a:schemeClr val="tx2">
                  <a:lumMod val="50000"/>
                </a:schemeClr>
              </a:solidFill>
              <a:latin typeface="Sylfaen" pitchFamily="18" charset="0"/>
            </a:endParaRPr>
          </a:p>
          <a:p>
            <a:pPr>
              <a:lnSpc>
                <a:spcPct val="100000"/>
              </a:lnSpc>
              <a:spcBef>
                <a:spcPts val="600"/>
              </a:spcBef>
            </a:pPr>
            <a:r>
              <a:rPr lang="en-US" sz="1900" dirty="0" smtClean="0">
                <a:solidFill>
                  <a:schemeClr val="accent1">
                    <a:lumMod val="50000"/>
                  </a:schemeClr>
                </a:solidFill>
                <a:latin typeface="Sylfaen" panose="010A0502050306030303" pitchFamily="18" charset="0"/>
              </a:rPr>
              <a:t>Financial Stimulation of non-remunerated donations has been established within the State Safe Blood Program</a:t>
            </a:r>
          </a:p>
          <a:p>
            <a:pPr>
              <a:lnSpc>
                <a:spcPct val="100000"/>
              </a:lnSpc>
              <a:spcBef>
                <a:spcPts val="600"/>
              </a:spcBef>
            </a:pPr>
            <a:r>
              <a:rPr lang="en-US" sz="1900" dirty="0" smtClean="0">
                <a:solidFill>
                  <a:schemeClr val="accent1">
                    <a:lumMod val="50000"/>
                  </a:schemeClr>
                </a:solidFill>
                <a:latin typeface="Sylfaen" panose="010A0502050306030303" pitchFamily="18" charset="0"/>
              </a:rPr>
              <a:t>Confirmatory </a:t>
            </a:r>
            <a:r>
              <a:rPr lang="en-US" sz="1900" dirty="0">
                <a:solidFill>
                  <a:schemeClr val="accent1">
                    <a:lumMod val="50000"/>
                  </a:schemeClr>
                </a:solidFill>
                <a:latin typeface="Sylfaen" panose="010A0502050306030303" pitchFamily="18" charset="0"/>
              </a:rPr>
              <a:t>testing of  HCV screening positive cases was introduced within the Hepatitis C Management Program that eliminated financial barrier to in depth diagnostic services</a:t>
            </a:r>
          </a:p>
          <a:p>
            <a:pPr>
              <a:lnSpc>
                <a:spcPct val="100000"/>
              </a:lnSpc>
              <a:spcBef>
                <a:spcPts val="600"/>
              </a:spcBef>
            </a:pPr>
            <a:r>
              <a:rPr lang="en-US" sz="1900" dirty="0">
                <a:solidFill>
                  <a:schemeClr val="accent1">
                    <a:lumMod val="50000"/>
                  </a:schemeClr>
                </a:solidFill>
                <a:latin typeface="Sylfaen" panose="010A0502050306030303" pitchFamily="18" charset="0"/>
              </a:rPr>
              <a:t>Since 2018, blood banks transfer hepatitis C screening-positive samples to the Lugar Center for Cor-Ag confirmatory testing</a:t>
            </a:r>
          </a:p>
          <a:p>
            <a:r>
              <a:rPr lang="en-US" sz="1900" dirty="0" smtClean="0">
                <a:solidFill>
                  <a:schemeClr val="accent1">
                    <a:lumMod val="50000"/>
                  </a:schemeClr>
                </a:solidFill>
                <a:latin typeface="Sylfaen" pitchFamily="18" charset="0"/>
                <a:cs typeface="Arial" panose="020B0604020202020204" pitchFamily="34" charset="0"/>
              </a:rPr>
              <a:t>For </a:t>
            </a:r>
            <a:r>
              <a:rPr lang="en-US" sz="1900" dirty="0">
                <a:solidFill>
                  <a:schemeClr val="accent1">
                    <a:lumMod val="50000"/>
                  </a:schemeClr>
                </a:solidFill>
                <a:latin typeface="Sylfaen" pitchFamily="18" charset="0"/>
                <a:cs typeface="Arial" panose="020B0604020202020204" pitchFamily="34" charset="0"/>
              </a:rPr>
              <a:t>the first time, mandatory voluntary donations and mandatory nucleic acid testing was introduced for blood donors with high behavioral risk (msm, persons with unprotected sexual contacts or multiple partners) </a:t>
            </a:r>
            <a:endParaRPr lang="en-US" sz="1900" dirty="0" smtClean="0">
              <a:solidFill>
                <a:schemeClr val="accent1">
                  <a:lumMod val="50000"/>
                </a:schemeClr>
              </a:solidFill>
              <a:latin typeface="Sylfaen" pitchFamily="18" charset="0"/>
              <a:cs typeface="Arial" panose="020B0604020202020204" pitchFamily="34" charset="0"/>
            </a:endParaRPr>
          </a:p>
          <a:p>
            <a:r>
              <a:rPr lang="en-US" sz="1900" dirty="0" smtClean="0">
                <a:solidFill>
                  <a:schemeClr val="accent1">
                    <a:lumMod val="50000"/>
                  </a:schemeClr>
                </a:solidFill>
                <a:latin typeface="Sylfaen" pitchFamily="18" charset="0"/>
                <a:cs typeface="Arial" panose="020B0604020202020204" pitchFamily="34" charset="0"/>
              </a:rPr>
              <a:t>KAP </a:t>
            </a:r>
            <a:r>
              <a:rPr lang="en-US" sz="1900" dirty="0">
                <a:solidFill>
                  <a:schemeClr val="accent1">
                    <a:lumMod val="50000"/>
                  </a:schemeClr>
                </a:solidFill>
                <a:latin typeface="Sylfaen" pitchFamily="18" charset="0"/>
                <a:cs typeface="Arial" panose="020B0604020202020204" pitchFamily="34" charset="0"/>
              </a:rPr>
              <a:t>survey on the voluntary donor motivation factors have been conducted findings of which will serve as a bases for future communication interventions</a:t>
            </a:r>
          </a:p>
          <a:p>
            <a:endParaRPr lang="en-US" sz="1900" dirty="0" smtClean="0">
              <a:solidFill>
                <a:schemeClr val="accent1">
                  <a:lumMod val="50000"/>
                </a:schemeClr>
              </a:solidFill>
              <a:latin typeface="Sylfaen" pitchFamily="18" charset="0"/>
              <a:cs typeface="Arial" panose="020B0604020202020204" pitchFamily="34" charset="0"/>
            </a:endParaRPr>
          </a:p>
          <a:p>
            <a:pPr marL="0" lvl="0" indent="0">
              <a:buNone/>
            </a:pPr>
            <a:endParaRPr lang="ka-GE" sz="1400" dirty="0">
              <a:solidFill>
                <a:schemeClr val="accent1">
                  <a:lumMod val="50000"/>
                </a:schemeClr>
              </a:solidFill>
            </a:endParaRPr>
          </a:p>
          <a:p>
            <a:endParaRPr lang="en-US" sz="1900" dirty="0">
              <a:solidFill>
                <a:schemeClr val="accent1">
                  <a:lumMod val="50000"/>
                </a:schemeClr>
              </a:solidFill>
              <a:latin typeface="Sylfaen" pitchFamily="18" charset="0"/>
              <a:cs typeface="Arial" panose="020B0604020202020204" pitchFamily="34" charset="0"/>
            </a:endParaRPr>
          </a:p>
        </p:txBody>
      </p:sp>
    </p:spTree>
    <p:extLst>
      <p:ext uri="{BB962C8B-B14F-4D97-AF65-F5344CB8AC3E}">
        <p14:creationId xmlns:p14="http://schemas.microsoft.com/office/powerpoint/2010/main" val="33122294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567543"/>
            <a:ext cx="7886700" cy="4609420"/>
          </a:xfrm>
        </p:spPr>
        <p:txBody>
          <a:bodyPr/>
          <a:lstStyle/>
          <a:p>
            <a:pPr marL="0" indent="0">
              <a:buNone/>
            </a:pPr>
            <a:r>
              <a:rPr lang="en-US" sz="1600" dirty="0" smtClean="0">
                <a:solidFill>
                  <a:schemeClr val="accent1">
                    <a:lumMod val="50000"/>
                  </a:schemeClr>
                </a:solidFill>
                <a:latin typeface="Sylfaen" pitchFamily="18" charset="0"/>
              </a:rPr>
              <a:t>In December 2017, NCDC submitted  Strategic TAIEX and Twinning Projects to European Commission aiming at approximation of national blood safety regulations to EU directives. </a:t>
            </a:r>
            <a:endParaRPr lang="en-US" sz="1600" dirty="0">
              <a:solidFill>
                <a:schemeClr val="accent1">
                  <a:lumMod val="50000"/>
                </a:schemeClr>
              </a:solidFill>
              <a:latin typeface="Sylfaen" pitchFamily="18" charset="0"/>
            </a:endParaRPr>
          </a:p>
        </p:txBody>
      </p:sp>
      <p:sp>
        <p:nvSpPr>
          <p:cNvPr id="4" name="Title 1"/>
          <p:cNvSpPr>
            <a:spLocks noGrp="1"/>
          </p:cNvSpPr>
          <p:nvPr>
            <p:ph type="title"/>
          </p:nvPr>
        </p:nvSpPr>
        <p:spPr/>
        <p:txBody>
          <a:bodyPr tIns="540000">
            <a:noAutofit/>
          </a:bodyPr>
          <a:lstStyle/>
          <a:p>
            <a:r>
              <a:rPr lang="en-US" sz="3200" dirty="0" smtClean="0">
                <a:solidFill>
                  <a:schemeClr val="accent1">
                    <a:lumMod val="50000"/>
                  </a:schemeClr>
                </a:solidFill>
                <a:latin typeface="Sylfaen" panose="010A0502050306030303" pitchFamily="18" charset="0"/>
              </a:rPr>
              <a:t>Progress</a:t>
            </a:r>
            <a:br>
              <a:rPr lang="en-US" sz="3200" dirty="0" smtClean="0">
                <a:solidFill>
                  <a:schemeClr val="accent1">
                    <a:lumMod val="50000"/>
                  </a:schemeClr>
                </a:solidFill>
                <a:latin typeface="Sylfaen" panose="010A0502050306030303" pitchFamily="18" charset="0"/>
              </a:rPr>
            </a:br>
            <a:r>
              <a:rPr lang="en-US" sz="2400" dirty="0" smtClean="0">
                <a:solidFill>
                  <a:schemeClr val="accent1">
                    <a:lumMod val="50000"/>
                  </a:schemeClr>
                </a:solidFill>
                <a:latin typeface="Sylfaen" panose="010A0502050306030303" pitchFamily="18" charset="0"/>
              </a:rPr>
              <a:t>EU Technical Assistance Tools</a:t>
            </a:r>
            <a:br>
              <a:rPr lang="en-US" sz="2400" dirty="0" smtClean="0">
                <a:solidFill>
                  <a:schemeClr val="accent1">
                    <a:lumMod val="50000"/>
                  </a:schemeClr>
                </a:solidFill>
                <a:latin typeface="Sylfaen" panose="010A0502050306030303" pitchFamily="18" charset="0"/>
              </a:rPr>
            </a:br>
            <a:r>
              <a:rPr lang="en-US" sz="2400" dirty="0" smtClean="0">
                <a:solidFill>
                  <a:schemeClr val="accent1">
                    <a:lumMod val="50000"/>
                  </a:schemeClr>
                </a:solidFill>
              </a:rPr>
              <a:t/>
            </a:r>
            <a:br>
              <a:rPr lang="en-US" sz="2400" dirty="0" smtClean="0">
                <a:solidFill>
                  <a:schemeClr val="accent1">
                    <a:lumMod val="50000"/>
                  </a:schemeClr>
                </a:solidFill>
              </a:rPr>
            </a:br>
            <a:endParaRPr lang="ka-GE" sz="2400" dirty="0">
              <a:solidFill>
                <a:schemeClr val="accent1">
                  <a:lumMod val="50000"/>
                </a:schemeClr>
              </a:solidFill>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21564" y="-1238990"/>
            <a:ext cx="9752382" cy="5485715"/>
          </a:xfrm>
          <a:prstGeom prst="rect">
            <a:avLst/>
          </a:prstGeom>
        </p:spPr>
      </p:pic>
      <p:pic>
        <p:nvPicPr>
          <p:cNvPr id="2052" name="Picture 4" descr="Image result for EU directives"/>
          <p:cNvPicPr>
            <a:picLocks noChangeAspect="1" noChangeArrowheads="1"/>
          </p:cNvPicPr>
          <p:nvPr/>
        </p:nvPicPr>
        <p:blipFill>
          <a:blip r:embed="rId3" cstate="print"/>
          <a:srcRect/>
          <a:stretch>
            <a:fillRect/>
          </a:stretch>
        </p:blipFill>
        <p:spPr bwMode="auto">
          <a:xfrm>
            <a:off x="5403272" y="3633849"/>
            <a:ext cx="3443843" cy="2208810"/>
          </a:xfrm>
          <a:prstGeom prst="rect">
            <a:avLst/>
          </a:prstGeom>
          <a:noFill/>
        </p:spPr>
      </p:pic>
      <p:sp>
        <p:nvSpPr>
          <p:cNvPr id="8" name="Horizontal Scroll 7"/>
          <p:cNvSpPr/>
          <p:nvPr/>
        </p:nvSpPr>
        <p:spPr>
          <a:xfrm>
            <a:off x="237508" y="2006929"/>
            <a:ext cx="4904509" cy="4215741"/>
          </a:xfrm>
          <a:prstGeom prst="horizontalScroll">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5201393" y="2386938"/>
            <a:ext cx="3443844" cy="1169551"/>
          </a:xfrm>
          <a:prstGeom prst="rect">
            <a:avLst/>
          </a:prstGeom>
          <a:noFill/>
        </p:spPr>
        <p:txBody>
          <a:bodyPr wrap="square" rtlCol="0">
            <a:spAutoFit/>
          </a:bodyPr>
          <a:lstStyle/>
          <a:p>
            <a:r>
              <a:rPr lang="en-US" sz="1400" dirty="0" smtClean="0">
                <a:solidFill>
                  <a:schemeClr val="accent1">
                    <a:lumMod val="50000"/>
                  </a:schemeClr>
                </a:solidFill>
                <a:latin typeface="Sylfaen" pitchFamily="18" charset="0"/>
              </a:rPr>
              <a:t>       TAIEX project was approved</a:t>
            </a:r>
          </a:p>
          <a:p>
            <a:endParaRPr lang="en-US" sz="1400" dirty="0" smtClean="0">
              <a:solidFill>
                <a:schemeClr val="accent1">
                  <a:lumMod val="50000"/>
                </a:schemeClr>
              </a:solidFill>
              <a:latin typeface="Sylfaen" pitchFamily="18" charset="0"/>
            </a:endParaRPr>
          </a:p>
          <a:p>
            <a:pPr marL="344488" indent="-344488"/>
            <a:r>
              <a:rPr lang="en-US" sz="1400" dirty="0" smtClean="0">
                <a:solidFill>
                  <a:schemeClr val="accent1">
                    <a:lumMod val="50000"/>
                  </a:schemeClr>
                </a:solidFill>
                <a:latin typeface="Sylfaen" pitchFamily="18" charset="0"/>
              </a:rPr>
              <a:t>       Twinning project was included into the priorities short list</a:t>
            </a:r>
          </a:p>
          <a:p>
            <a:endParaRPr lang="en-US" sz="1400" dirty="0">
              <a:solidFill>
                <a:schemeClr val="accent1">
                  <a:lumMod val="50000"/>
                </a:schemeClr>
              </a:solidFill>
              <a:latin typeface="Sylfaen" pitchFamily="18" charset="0"/>
            </a:endParaRPr>
          </a:p>
        </p:txBody>
      </p:sp>
      <p:sp>
        <p:nvSpPr>
          <p:cNvPr id="2055" name="Rectangle 7"/>
          <p:cNvSpPr>
            <a:spLocks noChangeArrowheads="1"/>
          </p:cNvSpPr>
          <p:nvPr/>
        </p:nvSpPr>
        <p:spPr bwMode="auto">
          <a:xfrm>
            <a:off x="771896" y="2568593"/>
            <a:ext cx="4405745" cy="33239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pPr>
            <a:r>
              <a:rPr kumimoji="0" lang="ka-GE" sz="1050" b="0" i="0" u="none" strike="noStrike" cap="none" normalizeH="0" baseline="0" dirty="0" smtClean="0">
                <a:ln>
                  <a:noFill/>
                </a:ln>
                <a:solidFill>
                  <a:srgbClr val="1F4E79"/>
                </a:solidFill>
                <a:effectLst/>
                <a:latin typeface="Sylfaen" pitchFamily="18" charset="0"/>
                <a:ea typeface="Sylfaen" pitchFamily="18" charset="0"/>
                <a:cs typeface="EUAlbertina-Bold"/>
              </a:rPr>
              <a:t>DIRECTIVE 2002/98/EC OF THE EUROPEAN PARLIAMENT AND OF THE COUNCIL of 27 January 2003</a:t>
            </a:r>
            <a:r>
              <a:rPr kumimoji="0" lang="en-US" sz="1050" b="0" i="0" u="none" strike="noStrike" cap="none" normalizeH="0" baseline="0" dirty="0" smtClean="0">
                <a:ln>
                  <a:noFill/>
                </a:ln>
                <a:solidFill>
                  <a:srgbClr val="1F4E79"/>
                </a:solidFill>
                <a:effectLst/>
                <a:latin typeface="Sylfaen" pitchFamily="18" charset="0"/>
                <a:ea typeface="Sylfaen" pitchFamily="18" charset="0"/>
                <a:cs typeface="EUAlbertina-Bold"/>
              </a:rPr>
              <a:t> </a:t>
            </a:r>
            <a:r>
              <a:rPr kumimoji="0" lang="ka-GE" sz="1050" b="0" i="0" u="none" strike="noStrike" cap="none" normalizeH="0" baseline="0" dirty="0" smtClean="0">
                <a:ln>
                  <a:noFill/>
                </a:ln>
                <a:solidFill>
                  <a:srgbClr val="1F4E79"/>
                </a:solidFill>
                <a:effectLst/>
                <a:latin typeface="Sylfaen" pitchFamily="18" charset="0"/>
                <a:ea typeface="Sylfaen" pitchFamily="18" charset="0"/>
                <a:cs typeface="EUAlbertina-Bold"/>
              </a:rPr>
              <a:t>setting standards of quality and safety for the collection, testing, processing, storage and distribution</a:t>
            </a:r>
            <a:r>
              <a:rPr kumimoji="0" lang="en-US" sz="1050" b="0" i="0" u="none" strike="noStrike" cap="none" normalizeH="0" baseline="0" dirty="0" smtClean="0">
                <a:ln>
                  <a:noFill/>
                </a:ln>
                <a:solidFill>
                  <a:srgbClr val="1F4E79"/>
                </a:solidFill>
                <a:effectLst/>
                <a:latin typeface="Sylfaen" pitchFamily="18" charset="0"/>
                <a:ea typeface="Sylfaen" pitchFamily="18" charset="0"/>
                <a:cs typeface="EUAlbertina-Bold"/>
              </a:rPr>
              <a:t> </a:t>
            </a:r>
            <a:r>
              <a:rPr kumimoji="0" lang="ka-GE" sz="1050" b="0" i="0" u="none" strike="noStrike" cap="none" normalizeH="0" baseline="0" dirty="0" smtClean="0">
                <a:ln>
                  <a:noFill/>
                </a:ln>
                <a:solidFill>
                  <a:srgbClr val="1F4E79"/>
                </a:solidFill>
                <a:effectLst/>
                <a:latin typeface="Sylfaen" pitchFamily="18" charset="0"/>
                <a:ea typeface="Sylfaen" pitchFamily="18" charset="0"/>
                <a:cs typeface="EUAlbertina-Bold"/>
              </a:rPr>
              <a:t>of human blood and blood componentsand amending Directive 2001/83/EC</a:t>
            </a:r>
            <a:endParaRPr kumimoji="0" lang="en-US" sz="1050" b="0" i="0" u="none" strike="noStrike" cap="none" normalizeH="0" baseline="0" dirty="0" smtClean="0">
              <a:ln>
                <a:noFill/>
              </a:ln>
              <a:solidFill>
                <a:srgbClr val="1F4E79"/>
              </a:solidFill>
              <a:effectLst/>
              <a:latin typeface="Sylfaen" pitchFamily="18" charset="0"/>
              <a:ea typeface="Sylfaen" pitchFamily="18" charset="0"/>
              <a:cs typeface="EUAlbertina-Bold"/>
            </a:endParaRPr>
          </a:p>
          <a:p>
            <a:pPr marL="0" marR="0" lvl="0" indent="0" algn="l" defTabSz="914400" rtl="0" eaLnBrk="1" fontAlgn="base" latinLnBrk="0" hangingPunct="1">
              <a:lnSpc>
                <a:spcPct val="100000"/>
              </a:lnSpc>
              <a:spcBef>
                <a:spcPct val="0"/>
              </a:spcBef>
              <a:spcAft>
                <a:spcPct val="0"/>
              </a:spcAft>
              <a:buClrTx/>
              <a:buSzTx/>
              <a:tabLst/>
            </a:pPr>
            <a:endParaRPr kumimoji="0" lang="en-US"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ka-GE" sz="1050" b="0" i="0" u="none" strike="noStrike" cap="none" normalizeH="0" baseline="0" dirty="0" smtClean="0">
                <a:ln>
                  <a:noFill/>
                </a:ln>
                <a:solidFill>
                  <a:srgbClr val="1F4E79"/>
                </a:solidFill>
                <a:effectLst/>
                <a:latin typeface="Sylfaen" pitchFamily="18" charset="0"/>
                <a:ea typeface="Sylfaen" pitchFamily="18" charset="0"/>
                <a:cs typeface="EUAlbertina-Bold"/>
              </a:rPr>
              <a:t>COMMISSION DIRECTIVE 2004/33/EC of 22 March 2004</a:t>
            </a:r>
            <a:endParaRPr kumimoji="0" lang="en-US"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a-GE" sz="1050" b="0" i="0" u="none" strike="noStrike" cap="none" normalizeH="0" baseline="0" dirty="0" smtClean="0">
                <a:ln>
                  <a:noFill/>
                </a:ln>
                <a:solidFill>
                  <a:srgbClr val="1F4E79"/>
                </a:solidFill>
                <a:effectLst/>
                <a:latin typeface="Sylfaen" pitchFamily="18" charset="0"/>
                <a:ea typeface="Sylfaen" pitchFamily="18" charset="0"/>
                <a:cs typeface="EUAlbertina-Bold"/>
              </a:rPr>
              <a:t>implementing Directive 2002/98/EC of the European Parliament and of the Council as regards</a:t>
            </a:r>
            <a:r>
              <a:rPr kumimoji="0" lang="en-US" sz="1050" b="0" i="0" u="none" strike="noStrike" cap="none" normalizeH="0" baseline="0" dirty="0" smtClean="0">
                <a:ln>
                  <a:noFill/>
                </a:ln>
                <a:solidFill>
                  <a:srgbClr val="1F4E79"/>
                </a:solidFill>
                <a:effectLst/>
                <a:latin typeface="Sylfaen" pitchFamily="18" charset="0"/>
                <a:ea typeface="Sylfaen" pitchFamily="18" charset="0"/>
                <a:cs typeface="EUAlbertina-Bold"/>
              </a:rPr>
              <a:t> </a:t>
            </a:r>
            <a:r>
              <a:rPr kumimoji="0" lang="ka-GE" sz="1050" b="0" i="0" u="none" strike="noStrike" cap="none" normalizeH="0" baseline="0" dirty="0" smtClean="0">
                <a:ln>
                  <a:noFill/>
                </a:ln>
                <a:solidFill>
                  <a:srgbClr val="1F4E79"/>
                </a:solidFill>
                <a:effectLst/>
                <a:latin typeface="Sylfaen" pitchFamily="18" charset="0"/>
                <a:ea typeface="Sylfaen" pitchFamily="18" charset="0"/>
                <a:cs typeface="EUAlbertina-Bold"/>
              </a:rPr>
              <a:t>certain technical requirements for blood and blood components</a:t>
            </a:r>
            <a:endParaRPr kumimoji="0" lang="en-US" sz="1050" b="0" i="0" u="none" strike="noStrike" cap="none" normalizeH="0" baseline="0" dirty="0" smtClean="0">
              <a:ln>
                <a:noFill/>
              </a:ln>
              <a:solidFill>
                <a:srgbClr val="1F4E79"/>
              </a:solidFill>
              <a:effectLst/>
              <a:latin typeface="Sylfaen" pitchFamily="18" charset="0"/>
              <a:ea typeface="Sylfaen" pitchFamily="18" charset="0"/>
              <a:cs typeface="EUAlbertina-Bold"/>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ka-GE" sz="1050" b="0" i="0" u="none" strike="noStrike" cap="none" normalizeH="0" baseline="0" dirty="0" smtClean="0">
                <a:ln>
                  <a:noFill/>
                </a:ln>
                <a:solidFill>
                  <a:srgbClr val="1F4E79"/>
                </a:solidFill>
                <a:effectLst/>
                <a:latin typeface="Sylfaen" pitchFamily="18" charset="0"/>
                <a:ea typeface="Sylfaen" pitchFamily="18" charset="0"/>
                <a:cs typeface="EUAlbertina-Bold"/>
              </a:rPr>
              <a:t>COMMISSION DIRECTIVE 2005/61/EC of 30 September 2005</a:t>
            </a:r>
            <a:endParaRPr kumimoji="0" lang="en-US"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a-GE" sz="1050" b="0" i="0" u="none" strike="noStrike" cap="none" normalizeH="0" baseline="0" dirty="0" smtClean="0">
                <a:ln>
                  <a:noFill/>
                </a:ln>
                <a:solidFill>
                  <a:srgbClr val="1F4E79"/>
                </a:solidFill>
                <a:effectLst/>
                <a:latin typeface="Sylfaen" pitchFamily="18" charset="0"/>
                <a:ea typeface="Sylfaen" pitchFamily="18" charset="0"/>
                <a:cs typeface="EUAlbertina-Bold"/>
              </a:rPr>
              <a:t>implementing Directive 2002/98/EC of the European Parliament and of the Council as regards</a:t>
            </a:r>
            <a:r>
              <a:rPr kumimoji="0" lang="en-US" sz="1050" b="0" i="0" u="none" strike="noStrike" cap="none" normalizeH="0" baseline="0" dirty="0" smtClean="0">
                <a:ln>
                  <a:noFill/>
                </a:ln>
                <a:solidFill>
                  <a:srgbClr val="1F4E79"/>
                </a:solidFill>
                <a:effectLst/>
                <a:latin typeface="Sylfaen" pitchFamily="18" charset="0"/>
                <a:ea typeface="Sylfaen" pitchFamily="18" charset="0"/>
                <a:cs typeface="EUAlbertina-Bold"/>
              </a:rPr>
              <a:t> </a:t>
            </a:r>
            <a:r>
              <a:rPr kumimoji="0" lang="ka-GE" sz="1050" b="0" i="0" u="none" strike="noStrike" cap="none" normalizeH="0" baseline="0" dirty="0" smtClean="0">
                <a:ln>
                  <a:noFill/>
                </a:ln>
                <a:solidFill>
                  <a:srgbClr val="1F4E79"/>
                </a:solidFill>
                <a:effectLst/>
                <a:latin typeface="Sylfaen" pitchFamily="18" charset="0"/>
                <a:ea typeface="Sylfaen" pitchFamily="18" charset="0"/>
                <a:cs typeface="EUAlbertina-Bold"/>
              </a:rPr>
              <a:t>traceability requirements and notification of serious adverse reactions and events</a:t>
            </a:r>
            <a:endParaRPr kumimoji="0" lang="en-US" sz="1050" b="0" i="0" u="none" strike="noStrike" cap="none" normalizeH="0" baseline="0" dirty="0" smtClean="0">
              <a:ln>
                <a:noFill/>
              </a:ln>
              <a:solidFill>
                <a:srgbClr val="1F4E79"/>
              </a:solidFill>
              <a:effectLst/>
              <a:latin typeface="Sylfaen" pitchFamily="18" charset="0"/>
              <a:ea typeface="Sylfaen" pitchFamily="18" charset="0"/>
              <a:cs typeface="EUAlbertina-Bold"/>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ka-GE" sz="1050" b="0" i="0" u="none" strike="noStrike" cap="none" normalizeH="0" baseline="0" dirty="0" smtClean="0">
                <a:ln>
                  <a:noFill/>
                </a:ln>
                <a:solidFill>
                  <a:srgbClr val="1F4E79"/>
                </a:solidFill>
                <a:effectLst/>
                <a:latin typeface="Sylfaen" pitchFamily="18" charset="0"/>
                <a:ea typeface="Sylfaen" pitchFamily="18" charset="0"/>
                <a:cs typeface="EUAlbertina-Bold"/>
              </a:rPr>
              <a:t>COMMISSION DIRECTIVE 2005/62/EC of 30 September 2005</a:t>
            </a:r>
            <a:endParaRPr kumimoji="0" lang="en-US"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a-GE" sz="1050" b="0" i="0" u="none" strike="noStrike" cap="none" normalizeH="0" baseline="0" dirty="0" smtClean="0">
                <a:ln>
                  <a:noFill/>
                </a:ln>
                <a:solidFill>
                  <a:srgbClr val="1F4E79"/>
                </a:solidFill>
                <a:effectLst/>
                <a:latin typeface="Sylfaen" pitchFamily="18" charset="0"/>
                <a:ea typeface="Sylfaen" pitchFamily="18" charset="0"/>
                <a:cs typeface="EUAlbertina-Bold"/>
              </a:rPr>
              <a:t>implementing Directive 2002/98/EC of the European Parliament and of the Council as regards</a:t>
            </a:r>
            <a:r>
              <a:rPr kumimoji="0" lang="en-US" sz="1050" b="0" i="0" u="none" strike="noStrike" cap="none" normalizeH="0" baseline="0" dirty="0" smtClean="0">
                <a:ln>
                  <a:noFill/>
                </a:ln>
                <a:solidFill>
                  <a:srgbClr val="1F4E79"/>
                </a:solidFill>
                <a:effectLst/>
                <a:latin typeface="Sylfaen" pitchFamily="18" charset="0"/>
                <a:ea typeface="Sylfaen" pitchFamily="18" charset="0"/>
                <a:cs typeface="EUAlbertina-Bold"/>
              </a:rPr>
              <a:t> </a:t>
            </a:r>
            <a:r>
              <a:rPr kumimoji="0" lang="ka-GE" sz="1050" b="0" i="0" u="none" strike="noStrike" cap="none" normalizeH="0" baseline="0" dirty="0" smtClean="0">
                <a:ln>
                  <a:noFill/>
                </a:ln>
                <a:solidFill>
                  <a:srgbClr val="1F4E79"/>
                </a:solidFill>
                <a:effectLst/>
                <a:latin typeface="Sylfaen" pitchFamily="18" charset="0"/>
                <a:ea typeface="Sylfaen" pitchFamily="18" charset="0"/>
                <a:cs typeface="EUAlbertina-Bold"/>
              </a:rPr>
              <a:t>Community standards and specifications relating to a quality system for blood establishments</a:t>
            </a:r>
            <a:endParaRPr kumimoji="0" lang="en-US"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Arial" pitchFamily="34" charset="0"/>
              <a:cs typeface="Arial" pitchFamily="34" charset="0"/>
            </a:endParaRPr>
          </a:p>
        </p:txBody>
      </p:sp>
      <p:sp>
        <p:nvSpPr>
          <p:cNvPr id="13" name="5-Point Star 12"/>
          <p:cNvSpPr/>
          <p:nvPr/>
        </p:nvSpPr>
        <p:spPr>
          <a:xfrm>
            <a:off x="5391399" y="2493818"/>
            <a:ext cx="130628" cy="154380"/>
          </a:xfrm>
          <a:prstGeom prst="star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5-Point Star 13"/>
          <p:cNvSpPr/>
          <p:nvPr/>
        </p:nvSpPr>
        <p:spPr>
          <a:xfrm>
            <a:off x="5389420" y="2871850"/>
            <a:ext cx="130628" cy="154380"/>
          </a:xfrm>
          <a:prstGeom prst="star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686671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578266" y="292030"/>
            <a:ext cx="7886700" cy="1325563"/>
          </a:xfrm>
        </p:spPr>
        <p:txBody>
          <a:bodyPr tIns="540000">
            <a:noAutofit/>
          </a:bodyPr>
          <a:lstStyle/>
          <a:p>
            <a:r>
              <a:rPr lang="en-US" sz="3200" dirty="0" smtClean="0">
                <a:solidFill>
                  <a:schemeClr val="accent1">
                    <a:lumMod val="50000"/>
                  </a:schemeClr>
                </a:solidFill>
                <a:latin typeface="Sylfaen" panose="010A0502050306030303" pitchFamily="18" charset="0"/>
              </a:rPr>
              <a:t>Areas for Future Intervention</a:t>
            </a:r>
            <a:br>
              <a:rPr lang="en-US" sz="3200" dirty="0" smtClean="0">
                <a:solidFill>
                  <a:schemeClr val="accent1">
                    <a:lumMod val="50000"/>
                  </a:schemeClr>
                </a:solidFill>
                <a:latin typeface="Sylfaen" panose="010A0502050306030303" pitchFamily="18" charset="0"/>
              </a:rPr>
            </a:br>
            <a:r>
              <a:rPr lang="en-US" sz="3200" dirty="0" smtClean="0">
                <a:solidFill>
                  <a:schemeClr val="accent1">
                    <a:lumMod val="50000"/>
                  </a:schemeClr>
                </a:solidFill>
              </a:rPr>
              <a:t/>
            </a:r>
            <a:br>
              <a:rPr lang="en-US" sz="3200" dirty="0" smtClean="0">
                <a:solidFill>
                  <a:schemeClr val="accent1">
                    <a:lumMod val="50000"/>
                  </a:schemeClr>
                </a:solidFill>
              </a:rPr>
            </a:br>
            <a:endParaRPr lang="ka-GE" sz="3200" dirty="0">
              <a:solidFill>
                <a:schemeClr val="accent1">
                  <a:lumMod val="50000"/>
                </a:schemeClr>
              </a:solidFill>
            </a:endParaRPr>
          </a:p>
        </p:txBody>
      </p:sp>
      <p:graphicFrame>
        <p:nvGraphicFramePr>
          <p:cNvPr id="12" name="Content Placeholder 5"/>
          <p:cNvGraphicFramePr>
            <a:graphicFrameLocks/>
          </p:cNvGraphicFramePr>
          <p:nvPr>
            <p:extLst>
              <p:ext uri="{D42A27DB-BD31-4B8C-83A1-F6EECF244321}">
                <p14:modId xmlns:p14="http://schemas.microsoft.com/office/powerpoint/2010/main" val="2279320119"/>
              </p:ext>
            </p:extLst>
          </p:nvPr>
        </p:nvGraphicFramePr>
        <p:xfrm>
          <a:off x="225631" y="1396465"/>
          <a:ext cx="8749693" cy="50318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5018" y="2244335"/>
            <a:ext cx="6096000" cy="584775"/>
          </a:xfrm>
          <a:prstGeom prst="rect">
            <a:avLst/>
          </a:prstGeom>
        </p:spPr>
        <p:txBody>
          <a:bodyPr wrap="square">
            <a:spAutoFit/>
          </a:bodyPr>
          <a:lstStyle/>
          <a:p>
            <a:pPr algn="ctr"/>
            <a:r>
              <a:rPr lang="en-GB" sz="3200" b="1" i="1" dirty="0" smtClean="0">
                <a:solidFill>
                  <a:schemeClr val="accent1">
                    <a:lumMod val="50000"/>
                  </a:schemeClr>
                </a:solidFill>
                <a:latin typeface="Sylfaen" pitchFamily="18" charset="0"/>
              </a:rPr>
              <a:t>Thank you for your attention</a:t>
            </a:r>
            <a:r>
              <a:rPr lang="fr-FR" sz="3200" b="1" i="1" dirty="0" smtClean="0">
                <a:solidFill>
                  <a:schemeClr val="accent1">
                    <a:lumMod val="50000"/>
                  </a:schemeClr>
                </a:solidFill>
                <a:latin typeface="Sylfaen" pitchFamily="18" charset="0"/>
              </a:rPr>
              <a:t>!</a:t>
            </a:r>
            <a:endParaRPr lang="fr-FR" sz="3200" b="1" i="1" dirty="0">
              <a:solidFill>
                <a:schemeClr val="accent1">
                  <a:lumMod val="50000"/>
                </a:schemeClr>
              </a:solidFill>
              <a:latin typeface="Sylfae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593766" y="273250"/>
            <a:ext cx="8300966" cy="1169061"/>
          </a:xfrm>
        </p:spPr>
        <p:txBody>
          <a:bodyPr>
            <a:normAutofit/>
          </a:bodyPr>
          <a:lstStyle/>
          <a:p>
            <a:r>
              <a:rPr lang="en-US" sz="3200" dirty="0" smtClean="0">
                <a:solidFill>
                  <a:schemeClr val="accent1">
                    <a:lumMod val="50000"/>
                  </a:schemeClr>
                </a:solidFill>
                <a:latin typeface="Sylfaen" pitchFamily="18" charset="0"/>
              </a:rPr>
              <a:t>Outline</a:t>
            </a:r>
            <a:endParaRPr lang="en-US" sz="3200" dirty="0">
              <a:solidFill>
                <a:schemeClr val="accent1">
                  <a:lumMod val="50000"/>
                </a:schemeClr>
              </a:solidFill>
              <a:latin typeface="Sylfaen" pitchFamily="18" charset="0"/>
            </a:endParaRPr>
          </a:p>
        </p:txBody>
      </p:sp>
      <p:sp>
        <p:nvSpPr>
          <p:cNvPr id="8" name="Content Placeholder 2"/>
          <p:cNvSpPr>
            <a:spLocks noGrp="1"/>
          </p:cNvSpPr>
          <p:nvPr>
            <p:ph idx="1"/>
          </p:nvPr>
        </p:nvSpPr>
        <p:spPr>
          <a:xfrm>
            <a:off x="593766" y="1544715"/>
            <a:ext cx="8053083" cy="3890434"/>
          </a:xfrm>
        </p:spPr>
        <p:txBody>
          <a:bodyPr>
            <a:normAutofit lnSpcReduction="10000"/>
          </a:bodyPr>
          <a:lstStyle/>
          <a:p>
            <a:r>
              <a:rPr lang="en-US" sz="2400" dirty="0" smtClean="0">
                <a:solidFill>
                  <a:schemeClr val="accent1">
                    <a:lumMod val="50000"/>
                  </a:schemeClr>
                </a:solidFill>
                <a:latin typeface="Sylfaen" pitchFamily="18" charset="0"/>
              </a:rPr>
              <a:t>Current Status of BTS in Georgia</a:t>
            </a:r>
          </a:p>
          <a:p>
            <a:r>
              <a:rPr lang="en-US" sz="2400" dirty="0" smtClean="0">
                <a:solidFill>
                  <a:schemeClr val="accent1">
                    <a:lumMod val="50000"/>
                  </a:schemeClr>
                </a:solidFill>
                <a:latin typeface="Sylfaen" pitchFamily="18" charset="0"/>
              </a:rPr>
              <a:t>State Safe Blood Program</a:t>
            </a:r>
          </a:p>
          <a:p>
            <a:r>
              <a:rPr lang="en-US" sz="2400" dirty="0" smtClean="0">
                <a:solidFill>
                  <a:schemeClr val="accent1">
                    <a:lumMod val="50000"/>
                  </a:schemeClr>
                </a:solidFill>
                <a:latin typeface="Sylfaen" pitchFamily="18" charset="0"/>
              </a:rPr>
              <a:t>Main Challenges</a:t>
            </a:r>
          </a:p>
          <a:p>
            <a:r>
              <a:rPr lang="en-US" sz="2400" dirty="0" smtClean="0">
                <a:solidFill>
                  <a:schemeClr val="accent1">
                    <a:lumMod val="50000"/>
                  </a:schemeClr>
                </a:solidFill>
                <a:latin typeface="Sylfaen" pitchFamily="18" charset="0"/>
              </a:rPr>
              <a:t>Obligations under Safe </a:t>
            </a:r>
            <a:r>
              <a:rPr lang="en-US" sz="2400" dirty="0">
                <a:solidFill>
                  <a:schemeClr val="accent1">
                    <a:lumMod val="50000"/>
                  </a:schemeClr>
                </a:solidFill>
                <a:latin typeface="Sylfaen" pitchFamily="18" charset="0"/>
              </a:rPr>
              <a:t>Blood Strategy</a:t>
            </a:r>
          </a:p>
          <a:p>
            <a:r>
              <a:rPr lang="en-US" sz="2400" dirty="0">
                <a:solidFill>
                  <a:schemeClr val="accent1">
                    <a:lumMod val="50000"/>
                  </a:schemeClr>
                </a:solidFill>
                <a:latin typeface="Sylfaen" pitchFamily="18" charset="0"/>
              </a:rPr>
              <a:t>O</a:t>
            </a:r>
            <a:r>
              <a:rPr lang="en-US" sz="2400" dirty="0" smtClean="0">
                <a:solidFill>
                  <a:schemeClr val="accent1">
                    <a:lumMod val="50000"/>
                  </a:schemeClr>
                </a:solidFill>
                <a:latin typeface="Sylfaen" pitchFamily="18" charset="0"/>
              </a:rPr>
              <a:t>bligations </a:t>
            </a:r>
            <a:r>
              <a:rPr lang="en-US" sz="2400" dirty="0">
                <a:solidFill>
                  <a:schemeClr val="accent1">
                    <a:lumMod val="50000"/>
                  </a:schemeClr>
                </a:solidFill>
                <a:latin typeface="Sylfaen" pitchFamily="18" charset="0"/>
              </a:rPr>
              <a:t>under </a:t>
            </a:r>
            <a:r>
              <a:rPr lang="en-US" sz="2400" dirty="0" smtClean="0">
                <a:solidFill>
                  <a:schemeClr val="accent1">
                    <a:lumMod val="50000"/>
                  </a:schemeClr>
                </a:solidFill>
                <a:latin typeface="Sylfaen" pitchFamily="18" charset="0"/>
              </a:rPr>
              <a:t>Association Agreement</a:t>
            </a:r>
          </a:p>
          <a:p>
            <a:r>
              <a:rPr lang="en-US" sz="2400" dirty="0" smtClean="0">
                <a:solidFill>
                  <a:schemeClr val="accent1">
                    <a:lumMod val="50000"/>
                  </a:schemeClr>
                </a:solidFill>
                <a:latin typeface="Sylfaen" pitchFamily="18" charset="0"/>
              </a:rPr>
              <a:t>Key Discrepancies between EU and National Regulations </a:t>
            </a:r>
          </a:p>
          <a:p>
            <a:r>
              <a:rPr lang="en-US" sz="2400" dirty="0" smtClean="0">
                <a:solidFill>
                  <a:schemeClr val="accent1">
                    <a:lumMod val="50000"/>
                  </a:schemeClr>
                </a:solidFill>
                <a:latin typeface="Sylfaen" pitchFamily="18" charset="0"/>
              </a:rPr>
              <a:t>Progress</a:t>
            </a:r>
            <a:endParaRPr lang="en-US" sz="2400" dirty="0">
              <a:solidFill>
                <a:schemeClr val="accent1">
                  <a:lumMod val="50000"/>
                </a:schemeClr>
              </a:solidFill>
              <a:latin typeface="Sylfaen" pitchFamily="18" charset="0"/>
            </a:endParaRPr>
          </a:p>
          <a:p>
            <a:r>
              <a:rPr lang="en-US" sz="2400" dirty="0" smtClean="0">
                <a:solidFill>
                  <a:schemeClr val="accent1">
                    <a:lumMod val="50000"/>
                  </a:schemeClr>
                </a:solidFill>
                <a:latin typeface="Sylfaen" pitchFamily="18" charset="0"/>
              </a:rPr>
              <a:t>EU Support (TAIEX, Twining)</a:t>
            </a:r>
          </a:p>
          <a:p>
            <a:r>
              <a:rPr lang="en-US" sz="2400" dirty="0" smtClean="0">
                <a:solidFill>
                  <a:schemeClr val="accent1">
                    <a:lumMod val="50000"/>
                  </a:schemeClr>
                </a:solidFill>
                <a:latin typeface="Sylfaen" pitchFamily="18" charset="0"/>
              </a:rPr>
              <a:t>Areas for Future Interventions</a:t>
            </a:r>
          </a:p>
          <a:p>
            <a:pPr marL="0" indent="0">
              <a:buNone/>
            </a:pPr>
            <a:endParaRPr lang="en-US" sz="2400" dirty="0">
              <a:solidFill>
                <a:schemeClr val="accent1">
                  <a:lumMod val="50000"/>
                </a:schemeClr>
              </a:solidFill>
              <a:latin typeface="Sylfaen" pitchFamily="18" charset="0"/>
            </a:endParaRPr>
          </a:p>
          <a:p>
            <a:pPr lvl="1">
              <a:buNone/>
            </a:pPr>
            <a:endParaRPr lang="en-US" dirty="0" smtClean="0">
              <a:solidFill>
                <a:schemeClr val="accent1">
                  <a:lumMod val="50000"/>
                </a:schemeClr>
              </a:solidFill>
              <a:latin typeface="Sylfaen" pitchFamily="18" charset="0"/>
            </a:endParaRPr>
          </a:p>
          <a:p>
            <a:endParaRPr lang="en-US" dirty="0">
              <a:solidFill>
                <a:schemeClr val="accent1">
                  <a:lumMod val="50000"/>
                </a:schemeClr>
              </a:solidFill>
              <a:latin typeface="Sylfaen" pitchFamily="18" charset="0"/>
            </a:endParaRPr>
          </a:p>
        </p:txBody>
      </p:sp>
    </p:spTree>
    <p:extLst>
      <p:ext uri="{BB962C8B-B14F-4D97-AF65-F5344CB8AC3E}">
        <p14:creationId xmlns:p14="http://schemas.microsoft.com/office/powerpoint/2010/main" val="40422441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483413" y="475739"/>
            <a:ext cx="8225582" cy="1207362"/>
          </a:xfrm>
        </p:spPr>
        <p:txBody>
          <a:bodyPr lIns="108000" tIns="3708000" bIns="7020000">
            <a:noAutofit/>
          </a:bodyPr>
          <a:lstStyle/>
          <a:p>
            <a:r>
              <a:rPr lang="en-US" sz="3200" dirty="0" smtClean="0">
                <a:solidFill>
                  <a:schemeClr val="accent1">
                    <a:lumMod val="50000"/>
                  </a:schemeClr>
                </a:solidFill>
                <a:latin typeface="Sylfaen" pitchFamily="18" charset="0"/>
              </a:rPr>
              <a:t/>
            </a:r>
            <a:br>
              <a:rPr lang="en-US" sz="3200" dirty="0" smtClean="0">
                <a:solidFill>
                  <a:schemeClr val="accent1">
                    <a:lumMod val="50000"/>
                  </a:schemeClr>
                </a:solidFill>
                <a:latin typeface="Sylfaen" pitchFamily="18" charset="0"/>
              </a:rPr>
            </a:br>
            <a:r>
              <a:rPr lang="en-US" sz="3200" dirty="0">
                <a:solidFill>
                  <a:schemeClr val="accent1">
                    <a:lumMod val="50000"/>
                  </a:schemeClr>
                </a:solidFill>
                <a:latin typeface="Sylfaen" pitchFamily="18" charset="0"/>
              </a:rPr>
              <a:t/>
            </a:r>
            <a:br>
              <a:rPr lang="en-US" sz="3200" dirty="0">
                <a:solidFill>
                  <a:schemeClr val="accent1">
                    <a:lumMod val="50000"/>
                  </a:schemeClr>
                </a:solidFill>
                <a:latin typeface="Sylfaen" pitchFamily="18" charset="0"/>
              </a:rPr>
            </a:br>
            <a:r>
              <a:rPr lang="en-US" sz="3200" dirty="0" smtClean="0">
                <a:solidFill>
                  <a:schemeClr val="accent1">
                    <a:lumMod val="50000"/>
                  </a:schemeClr>
                </a:solidFill>
                <a:latin typeface="Sylfaen" pitchFamily="18" charset="0"/>
              </a:rPr>
              <a:t/>
            </a:r>
            <a:br>
              <a:rPr lang="en-US" sz="3200" dirty="0" smtClean="0">
                <a:solidFill>
                  <a:schemeClr val="accent1">
                    <a:lumMod val="50000"/>
                  </a:schemeClr>
                </a:solidFill>
                <a:latin typeface="Sylfaen" pitchFamily="18" charset="0"/>
              </a:rPr>
            </a:br>
            <a:r>
              <a:rPr lang="en-US" sz="3200" dirty="0">
                <a:solidFill>
                  <a:schemeClr val="accent1">
                    <a:lumMod val="50000"/>
                  </a:schemeClr>
                </a:solidFill>
                <a:latin typeface="Sylfaen" pitchFamily="18" charset="0"/>
              </a:rPr>
              <a:t/>
            </a:r>
            <a:br>
              <a:rPr lang="en-US" sz="3200" dirty="0">
                <a:solidFill>
                  <a:schemeClr val="accent1">
                    <a:lumMod val="50000"/>
                  </a:schemeClr>
                </a:solidFill>
                <a:latin typeface="Sylfaen" pitchFamily="18" charset="0"/>
              </a:rPr>
            </a:br>
            <a:r>
              <a:rPr lang="en-US" sz="3200" dirty="0" smtClean="0">
                <a:solidFill>
                  <a:schemeClr val="accent1">
                    <a:lumMod val="50000"/>
                  </a:schemeClr>
                </a:solidFill>
                <a:latin typeface="Sylfaen" pitchFamily="18" charset="0"/>
              </a:rPr>
              <a:t/>
            </a:r>
            <a:br>
              <a:rPr lang="en-US" sz="3200" dirty="0" smtClean="0">
                <a:solidFill>
                  <a:schemeClr val="accent1">
                    <a:lumMod val="50000"/>
                  </a:schemeClr>
                </a:solidFill>
                <a:latin typeface="Sylfaen" pitchFamily="18" charset="0"/>
              </a:rPr>
            </a:br>
            <a:r>
              <a:rPr lang="en-US" sz="3200" dirty="0">
                <a:solidFill>
                  <a:schemeClr val="accent1">
                    <a:lumMod val="50000"/>
                  </a:schemeClr>
                </a:solidFill>
                <a:latin typeface="Sylfaen" pitchFamily="18" charset="0"/>
              </a:rPr>
              <a:t/>
            </a:r>
            <a:br>
              <a:rPr lang="en-US" sz="3200" dirty="0">
                <a:solidFill>
                  <a:schemeClr val="accent1">
                    <a:lumMod val="50000"/>
                  </a:schemeClr>
                </a:solidFill>
                <a:latin typeface="Sylfaen" pitchFamily="18" charset="0"/>
              </a:rPr>
            </a:br>
            <a:r>
              <a:rPr lang="en-US" sz="3200" dirty="0" smtClean="0">
                <a:solidFill>
                  <a:schemeClr val="accent1">
                    <a:lumMod val="50000"/>
                  </a:schemeClr>
                </a:solidFill>
                <a:latin typeface="Sylfaen" pitchFamily="18" charset="0"/>
              </a:rPr>
              <a:t/>
            </a:r>
            <a:br>
              <a:rPr lang="en-US" sz="3200" dirty="0" smtClean="0">
                <a:solidFill>
                  <a:schemeClr val="accent1">
                    <a:lumMod val="50000"/>
                  </a:schemeClr>
                </a:solidFill>
                <a:latin typeface="Sylfaen" pitchFamily="18" charset="0"/>
              </a:rPr>
            </a:br>
            <a:r>
              <a:rPr lang="en-US" sz="3200" dirty="0" smtClean="0">
                <a:solidFill>
                  <a:schemeClr val="accent1">
                    <a:lumMod val="50000"/>
                  </a:schemeClr>
                </a:solidFill>
                <a:latin typeface="Sylfaen" pitchFamily="18" charset="0"/>
              </a:rPr>
              <a:t>Current Status</a:t>
            </a:r>
            <a:br>
              <a:rPr lang="en-US" sz="3200" dirty="0" smtClean="0">
                <a:solidFill>
                  <a:schemeClr val="accent1">
                    <a:lumMod val="50000"/>
                  </a:schemeClr>
                </a:solidFill>
                <a:latin typeface="Sylfaen" pitchFamily="18" charset="0"/>
              </a:rPr>
            </a:br>
            <a:r>
              <a:rPr lang="en-US" sz="2400" b="1" dirty="0" smtClean="0">
                <a:solidFill>
                  <a:schemeClr val="accent1">
                    <a:lumMod val="50000"/>
                  </a:schemeClr>
                </a:solidFill>
                <a:latin typeface="Sylfaen" pitchFamily="18" charset="0"/>
              </a:rPr>
              <a:t>Distribution of Blood Banks in Georgia, 2018</a:t>
            </a:r>
            <a:br>
              <a:rPr lang="en-US" sz="2400" b="1" dirty="0" smtClean="0">
                <a:solidFill>
                  <a:schemeClr val="accent1">
                    <a:lumMod val="50000"/>
                  </a:schemeClr>
                </a:solidFill>
                <a:latin typeface="Sylfaen" pitchFamily="18" charset="0"/>
              </a:rPr>
            </a:br>
            <a:endParaRPr lang="en-US" sz="2400" b="1" dirty="0">
              <a:solidFill>
                <a:schemeClr val="accent1">
                  <a:lumMod val="50000"/>
                </a:schemeClr>
              </a:solidFill>
              <a:latin typeface="Sylfaen" pitchFamily="18" charset="0"/>
            </a:endParaRPr>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9914" y="1557982"/>
            <a:ext cx="10676466" cy="5226980"/>
          </a:xfrm>
          <a:prstGeom prst="rect">
            <a:avLst/>
          </a:prstGeom>
        </p:spPr>
      </p:pic>
      <p:pic>
        <p:nvPicPr>
          <p:cNvPr id="14" name="image4.png" descr="health-care-cross-symbol.png"/>
          <p:cNvPicPr>
            <a:picLocks noChangeAspect="1"/>
          </p:cNvPicPr>
          <p:nvPr/>
        </p:nvPicPr>
        <p:blipFill>
          <a:blip r:embed="rId4" cstate="print">
            <a:duotone>
              <a:schemeClr val="accent1">
                <a:shade val="45000"/>
                <a:satMod val="135000"/>
              </a:schemeClr>
              <a:prstClr val="white"/>
            </a:duotone>
            <a:extLst/>
          </a:blip>
          <a:stretch>
            <a:fillRect/>
          </a:stretch>
        </p:blipFill>
        <p:spPr>
          <a:xfrm>
            <a:off x="3189142" y="3928911"/>
            <a:ext cx="194311" cy="194310"/>
          </a:xfrm>
          <a:prstGeom prst="rect">
            <a:avLst/>
          </a:prstGeom>
          <a:ln w="12700">
            <a:solidFill>
              <a:schemeClr val="accent1">
                <a:lumMod val="60000"/>
                <a:lumOff val="40000"/>
              </a:schemeClr>
            </a:solidFill>
            <a:miter lim="400000"/>
          </a:ln>
        </p:spPr>
      </p:pic>
      <p:pic>
        <p:nvPicPr>
          <p:cNvPr id="15" name="image4.png" descr="health-care-cross-symbol.png"/>
          <p:cNvPicPr>
            <a:picLocks noChangeAspect="1"/>
          </p:cNvPicPr>
          <p:nvPr/>
        </p:nvPicPr>
        <p:blipFill>
          <a:blip r:embed="rId4" cstate="print">
            <a:duotone>
              <a:schemeClr val="accent1">
                <a:shade val="45000"/>
                <a:satMod val="135000"/>
              </a:schemeClr>
              <a:prstClr val="white"/>
            </a:duotone>
            <a:extLst/>
          </a:blip>
          <a:stretch>
            <a:fillRect/>
          </a:stretch>
        </p:blipFill>
        <p:spPr>
          <a:xfrm>
            <a:off x="3091987" y="4671893"/>
            <a:ext cx="194311" cy="194310"/>
          </a:xfrm>
          <a:prstGeom prst="rect">
            <a:avLst/>
          </a:prstGeom>
          <a:ln w="12700">
            <a:solidFill>
              <a:schemeClr val="accent1">
                <a:lumMod val="60000"/>
                <a:lumOff val="40000"/>
              </a:schemeClr>
            </a:solidFill>
            <a:miter lim="400000"/>
          </a:ln>
        </p:spPr>
      </p:pic>
      <p:pic>
        <p:nvPicPr>
          <p:cNvPr id="16" name="image4.png" descr="health-care-cross-symbol.png"/>
          <p:cNvPicPr>
            <a:picLocks noChangeAspect="1"/>
          </p:cNvPicPr>
          <p:nvPr/>
        </p:nvPicPr>
        <p:blipFill>
          <a:blip r:embed="rId4" cstate="print">
            <a:duotone>
              <a:schemeClr val="accent1">
                <a:shade val="45000"/>
                <a:satMod val="135000"/>
              </a:schemeClr>
              <a:prstClr val="white"/>
            </a:duotone>
            <a:extLst/>
          </a:blip>
          <a:stretch>
            <a:fillRect/>
          </a:stretch>
        </p:blipFill>
        <p:spPr>
          <a:xfrm>
            <a:off x="564653" y="5346546"/>
            <a:ext cx="194311" cy="194310"/>
          </a:xfrm>
          <a:prstGeom prst="rect">
            <a:avLst/>
          </a:prstGeom>
          <a:ln w="12700">
            <a:solidFill>
              <a:schemeClr val="accent1">
                <a:lumMod val="60000"/>
                <a:lumOff val="40000"/>
              </a:schemeClr>
            </a:solidFill>
            <a:miter lim="400000"/>
          </a:ln>
        </p:spPr>
      </p:pic>
      <p:pic>
        <p:nvPicPr>
          <p:cNvPr id="17" name="image4.png" descr="health-care-cross-symbol.png"/>
          <p:cNvPicPr>
            <a:picLocks noChangeAspect="1"/>
          </p:cNvPicPr>
          <p:nvPr/>
        </p:nvPicPr>
        <p:blipFill>
          <a:blip r:embed="rId4" cstate="print">
            <a:duotone>
              <a:schemeClr val="accent1">
                <a:shade val="45000"/>
                <a:satMod val="135000"/>
              </a:schemeClr>
              <a:prstClr val="white"/>
            </a:duotone>
            <a:extLst/>
          </a:blip>
          <a:stretch>
            <a:fillRect/>
          </a:stretch>
        </p:blipFill>
        <p:spPr>
          <a:xfrm>
            <a:off x="4106698" y="4274890"/>
            <a:ext cx="194311" cy="194310"/>
          </a:xfrm>
          <a:prstGeom prst="rect">
            <a:avLst/>
          </a:prstGeom>
          <a:ln w="12700">
            <a:solidFill>
              <a:schemeClr val="accent1">
                <a:lumMod val="60000"/>
                <a:lumOff val="40000"/>
              </a:schemeClr>
            </a:solidFill>
            <a:miter lim="400000"/>
          </a:ln>
        </p:spPr>
      </p:pic>
      <p:pic>
        <p:nvPicPr>
          <p:cNvPr id="18" name="image4.png" descr="health-care-cross-symbol.png"/>
          <p:cNvPicPr>
            <a:picLocks noChangeAspect="1"/>
          </p:cNvPicPr>
          <p:nvPr/>
        </p:nvPicPr>
        <p:blipFill>
          <a:blip r:embed="rId4" cstate="print">
            <a:duotone>
              <a:schemeClr val="accent1">
                <a:shade val="45000"/>
                <a:satMod val="135000"/>
              </a:schemeClr>
              <a:prstClr val="white"/>
            </a:duotone>
            <a:extLst/>
          </a:blip>
          <a:stretch>
            <a:fillRect/>
          </a:stretch>
        </p:blipFill>
        <p:spPr>
          <a:xfrm>
            <a:off x="4357416" y="4267201"/>
            <a:ext cx="194311" cy="194310"/>
          </a:xfrm>
          <a:prstGeom prst="rect">
            <a:avLst/>
          </a:prstGeom>
          <a:ln w="12700">
            <a:solidFill>
              <a:schemeClr val="accent1">
                <a:lumMod val="60000"/>
                <a:lumOff val="40000"/>
              </a:schemeClr>
            </a:solidFill>
            <a:miter lim="400000"/>
          </a:ln>
        </p:spPr>
      </p:pic>
      <p:pic>
        <p:nvPicPr>
          <p:cNvPr id="19" name="image4.png" descr="health-care-cross-symbol.png"/>
          <p:cNvPicPr>
            <a:picLocks noChangeAspect="1"/>
          </p:cNvPicPr>
          <p:nvPr/>
        </p:nvPicPr>
        <p:blipFill>
          <a:blip r:embed="rId4" cstate="print">
            <a:duotone>
              <a:schemeClr val="accent1">
                <a:shade val="45000"/>
                <a:satMod val="135000"/>
              </a:schemeClr>
              <a:prstClr val="white"/>
            </a:duotone>
            <a:extLst/>
          </a:blip>
          <a:stretch>
            <a:fillRect/>
          </a:stretch>
        </p:blipFill>
        <p:spPr>
          <a:xfrm>
            <a:off x="7105559" y="4598053"/>
            <a:ext cx="194311" cy="194310"/>
          </a:xfrm>
          <a:prstGeom prst="rect">
            <a:avLst/>
          </a:prstGeom>
          <a:ln w="12700">
            <a:solidFill>
              <a:schemeClr val="accent1">
                <a:lumMod val="60000"/>
                <a:lumOff val="40000"/>
              </a:schemeClr>
            </a:solidFill>
            <a:miter lim="400000"/>
          </a:ln>
        </p:spPr>
      </p:pic>
      <p:pic>
        <p:nvPicPr>
          <p:cNvPr id="20" name="image4.png" descr="health-care-cross-symbol.png"/>
          <p:cNvPicPr>
            <a:picLocks noChangeAspect="1"/>
          </p:cNvPicPr>
          <p:nvPr/>
        </p:nvPicPr>
        <p:blipFill>
          <a:blip r:embed="rId4" cstate="print">
            <a:duotone>
              <a:schemeClr val="accent1">
                <a:shade val="45000"/>
                <a:satMod val="135000"/>
              </a:schemeClr>
              <a:prstClr val="white"/>
            </a:duotone>
            <a:extLst/>
          </a:blip>
          <a:stretch>
            <a:fillRect/>
          </a:stretch>
        </p:blipFill>
        <p:spPr>
          <a:xfrm>
            <a:off x="6043679" y="4232094"/>
            <a:ext cx="194311" cy="194310"/>
          </a:xfrm>
          <a:prstGeom prst="rect">
            <a:avLst/>
          </a:prstGeom>
          <a:ln w="12700">
            <a:solidFill>
              <a:schemeClr val="accent1">
                <a:lumMod val="60000"/>
                <a:lumOff val="40000"/>
              </a:schemeClr>
            </a:solidFill>
            <a:miter lim="400000"/>
          </a:ln>
        </p:spPr>
      </p:pic>
      <p:pic>
        <p:nvPicPr>
          <p:cNvPr id="21" name="image4.png" descr="health-care-cross-symbol.png"/>
          <p:cNvPicPr>
            <a:picLocks noChangeAspect="1"/>
          </p:cNvPicPr>
          <p:nvPr/>
        </p:nvPicPr>
        <p:blipFill>
          <a:blip r:embed="rId4" cstate="print">
            <a:duotone>
              <a:schemeClr val="accent1">
                <a:shade val="45000"/>
                <a:satMod val="135000"/>
              </a:schemeClr>
              <a:prstClr val="white"/>
            </a:duotone>
            <a:extLst/>
          </a:blip>
          <a:stretch>
            <a:fillRect/>
          </a:stretch>
        </p:blipFill>
        <p:spPr>
          <a:xfrm>
            <a:off x="5340173" y="4183059"/>
            <a:ext cx="194311" cy="194310"/>
          </a:xfrm>
          <a:prstGeom prst="rect">
            <a:avLst/>
          </a:prstGeom>
          <a:ln w="12700">
            <a:solidFill>
              <a:schemeClr val="accent1">
                <a:lumMod val="60000"/>
                <a:lumOff val="40000"/>
              </a:schemeClr>
            </a:solidFill>
            <a:miter lim="400000"/>
          </a:ln>
        </p:spPr>
      </p:pic>
      <p:pic>
        <p:nvPicPr>
          <p:cNvPr id="22" name="image4.png" descr="health-care-cross-symbol.png"/>
          <p:cNvPicPr>
            <a:picLocks noChangeAspect="1"/>
          </p:cNvPicPr>
          <p:nvPr/>
        </p:nvPicPr>
        <p:blipFill>
          <a:blip r:embed="rId4" cstate="print">
            <a:duotone>
              <a:schemeClr val="accent1">
                <a:shade val="45000"/>
                <a:satMod val="135000"/>
              </a:schemeClr>
              <a:prstClr val="white"/>
            </a:duotone>
            <a:extLst/>
          </a:blip>
          <a:stretch>
            <a:fillRect/>
          </a:stretch>
        </p:blipFill>
        <p:spPr>
          <a:xfrm>
            <a:off x="5792961" y="4232094"/>
            <a:ext cx="194311" cy="194310"/>
          </a:xfrm>
          <a:prstGeom prst="rect">
            <a:avLst/>
          </a:prstGeom>
          <a:ln w="12700">
            <a:solidFill>
              <a:schemeClr val="accent1">
                <a:lumMod val="60000"/>
                <a:lumOff val="40000"/>
              </a:schemeClr>
            </a:solidFill>
            <a:miter lim="400000"/>
          </a:ln>
        </p:spPr>
      </p:pic>
      <p:pic>
        <p:nvPicPr>
          <p:cNvPr id="23" name="image4.png" descr="health-care-cross-symbol.png"/>
          <p:cNvPicPr>
            <a:picLocks noChangeAspect="1"/>
          </p:cNvPicPr>
          <p:nvPr/>
        </p:nvPicPr>
        <p:blipFill>
          <a:blip r:embed="rId4" cstate="print">
            <a:duotone>
              <a:schemeClr val="accent1">
                <a:shade val="45000"/>
                <a:satMod val="135000"/>
              </a:schemeClr>
              <a:prstClr val="white"/>
            </a:duotone>
            <a:extLst/>
          </a:blip>
          <a:stretch>
            <a:fillRect/>
          </a:stretch>
        </p:blipFill>
        <p:spPr>
          <a:xfrm>
            <a:off x="6054527" y="4455687"/>
            <a:ext cx="194311" cy="194310"/>
          </a:xfrm>
          <a:prstGeom prst="rect">
            <a:avLst/>
          </a:prstGeom>
          <a:ln w="12700">
            <a:solidFill>
              <a:schemeClr val="accent1">
                <a:lumMod val="60000"/>
                <a:lumOff val="40000"/>
              </a:schemeClr>
            </a:solidFill>
            <a:miter lim="400000"/>
          </a:ln>
        </p:spPr>
      </p:pic>
      <p:pic>
        <p:nvPicPr>
          <p:cNvPr id="26" name="image4.png" descr="health-care-cross-symbol.png"/>
          <p:cNvPicPr>
            <a:picLocks noChangeAspect="1"/>
          </p:cNvPicPr>
          <p:nvPr/>
        </p:nvPicPr>
        <p:blipFill>
          <a:blip r:embed="rId5" cstate="print">
            <a:extLst/>
          </a:blip>
          <a:stretch>
            <a:fillRect/>
          </a:stretch>
        </p:blipFill>
        <p:spPr>
          <a:xfrm flipH="1">
            <a:off x="5707516" y="4819623"/>
            <a:ext cx="203614" cy="167688"/>
          </a:xfrm>
          <a:prstGeom prst="rect">
            <a:avLst/>
          </a:prstGeom>
          <a:ln w="12700">
            <a:miter lim="400000"/>
          </a:ln>
        </p:spPr>
      </p:pic>
      <p:pic>
        <p:nvPicPr>
          <p:cNvPr id="27" name="image4.png" descr="health-care-cross-symbol.png"/>
          <p:cNvPicPr>
            <a:picLocks noChangeAspect="1"/>
          </p:cNvPicPr>
          <p:nvPr/>
        </p:nvPicPr>
        <p:blipFill>
          <a:blip r:embed="rId5" cstate="print">
            <a:extLst/>
          </a:blip>
          <a:stretch>
            <a:fillRect/>
          </a:stretch>
        </p:blipFill>
        <p:spPr>
          <a:xfrm flipH="1">
            <a:off x="6849003" y="4610403"/>
            <a:ext cx="203614" cy="167688"/>
          </a:xfrm>
          <a:prstGeom prst="rect">
            <a:avLst/>
          </a:prstGeom>
          <a:ln w="12700">
            <a:miter lim="400000"/>
          </a:ln>
        </p:spPr>
      </p:pic>
      <p:pic>
        <p:nvPicPr>
          <p:cNvPr id="28" name="image4.png" descr="health-care-cross-symbol.png"/>
          <p:cNvPicPr>
            <a:picLocks noChangeAspect="1"/>
          </p:cNvPicPr>
          <p:nvPr/>
        </p:nvPicPr>
        <p:blipFill>
          <a:blip r:embed="rId5" cstate="print">
            <a:extLst/>
          </a:blip>
          <a:stretch>
            <a:fillRect/>
          </a:stretch>
        </p:blipFill>
        <p:spPr>
          <a:xfrm flipH="1">
            <a:off x="5911130" y="4818796"/>
            <a:ext cx="203614" cy="167688"/>
          </a:xfrm>
          <a:prstGeom prst="rect">
            <a:avLst/>
          </a:prstGeom>
          <a:ln w="12700">
            <a:miter lim="400000"/>
          </a:ln>
        </p:spPr>
      </p:pic>
      <p:pic>
        <p:nvPicPr>
          <p:cNvPr id="29" name="image4.png" descr="health-care-cross-symbol.png"/>
          <p:cNvPicPr>
            <a:picLocks noChangeAspect="1"/>
          </p:cNvPicPr>
          <p:nvPr/>
        </p:nvPicPr>
        <p:blipFill>
          <a:blip r:embed="rId5" cstate="print">
            <a:extLst/>
          </a:blip>
          <a:stretch>
            <a:fillRect/>
          </a:stretch>
        </p:blipFill>
        <p:spPr>
          <a:xfrm flipH="1">
            <a:off x="6352696" y="4839164"/>
            <a:ext cx="203614" cy="167688"/>
          </a:xfrm>
          <a:prstGeom prst="rect">
            <a:avLst/>
          </a:prstGeom>
          <a:ln w="12700">
            <a:miter lim="400000"/>
          </a:ln>
        </p:spPr>
      </p:pic>
      <p:pic>
        <p:nvPicPr>
          <p:cNvPr id="30" name="image4.png" descr="health-care-cross-symbol.png"/>
          <p:cNvPicPr>
            <a:picLocks noChangeAspect="1"/>
          </p:cNvPicPr>
          <p:nvPr/>
        </p:nvPicPr>
        <p:blipFill>
          <a:blip r:embed="rId5" cstate="print">
            <a:extLst/>
          </a:blip>
          <a:stretch>
            <a:fillRect/>
          </a:stretch>
        </p:blipFill>
        <p:spPr>
          <a:xfrm flipH="1">
            <a:off x="6155463" y="4827114"/>
            <a:ext cx="203614" cy="167688"/>
          </a:xfrm>
          <a:prstGeom prst="rect">
            <a:avLst/>
          </a:prstGeom>
          <a:ln w="12700">
            <a:miter lim="400000"/>
          </a:ln>
        </p:spPr>
      </p:pic>
      <p:pic>
        <p:nvPicPr>
          <p:cNvPr id="31" name="image4.png" descr="health-care-cross-symbol.png"/>
          <p:cNvPicPr>
            <a:picLocks noChangeAspect="1"/>
          </p:cNvPicPr>
          <p:nvPr/>
        </p:nvPicPr>
        <p:blipFill>
          <a:blip r:embed="rId4" cstate="print">
            <a:duotone>
              <a:schemeClr val="accent1">
                <a:shade val="45000"/>
                <a:satMod val="135000"/>
              </a:schemeClr>
              <a:prstClr val="white"/>
            </a:duotone>
            <a:extLst/>
          </a:blip>
          <a:stretch>
            <a:fillRect/>
          </a:stretch>
        </p:blipFill>
        <p:spPr>
          <a:xfrm>
            <a:off x="5789040" y="4455687"/>
            <a:ext cx="194311" cy="194310"/>
          </a:xfrm>
          <a:prstGeom prst="rect">
            <a:avLst/>
          </a:prstGeom>
          <a:ln w="12700">
            <a:solidFill>
              <a:schemeClr val="accent1">
                <a:lumMod val="60000"/>
                <a:lumOff val="40000"/>
              </a:schemeClr>
            </a:solidFill>
            <a:miter lim="400000"/>
          </a:ln>
        </p:spPr>
      </p:pic>
      <p:pic>
        <p:nvPicPr>
          <p:cNvPr id="32" name="image4.png" descr="health-care-cross-symbol.png"/>
          <p:cNvPicPr>
            <a:picLocks noChangeAspect="1"/>
          </p:cNvPicPr>
          <p:nvPr/>
        </p:nvPicPr>
        <p:blipFill>
          <a:blip r:embed="rId4" cstate="print">
            <a:duotone>
              <a:schemeClr val="accent1">
                <a:shade val="45000"/>
                <a:satMod val="135000"/>
              </a:schemeClr>
              <a:prstClr val="white"/>
            </a:duotone>
            <a:extLst/>
          </a:blip>
          <a:stretch>
            <a:fillRect/>
          </a:stretch>
        </p:blipFill>
        <p:spPr>
          <a:xfrm>
            <a:off x="5089455" y="4177735"/>
            <a:ext cx="194311" cy="194310"/>
          </a:xfrm>
          <a:prstGeom prst="rect">
            <a:avLst/>
          </a:prstGeom>
          <a:ln w="12700">
            <a:solidFill>
              <a:schemeClr val="accent1">
                <a:lumMod val="60000"/>
                <a:lumOff val="40000"/>
              </a:schemeClr>
            </a:solidFill>
            <a:miter lim="400000"/>
          </a:ln>
        </p:spPr>
      </p:pic>
      <p:sp>
        <p:nvSpPr>
          <p:cNvPr id="33" name="Flowchart: Connector 32"/>
          <p:cNvSpPr/>
          <p:nvPr/>
        </p:nvSpPr>
        <p:spPr>
          <a:xfrm>
            <a:off x="3865918" y="4001769"/>
            <a:ext cx="94456" cy="84447"/>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a-GE"/>
          </a:p>
        </p:txBody>
      </p:sp>
      <p:sp>
        <p:nvSpPr>
          <p:cNvPr id="34" name="TextBox 33"/>
          <p:cNvSpPr txBox="1"/>
          <p:nvPr/>
        </p:nvSpPr>
        <p:spPr>
          <a:xfrm>
            <a:off x="3619057" y="3788122"/>
            <a:ext cx="1063475" cy="276999"/>
          </a:xfrm>
          <a:prstGeom prst="rect">
            <a:avLst/>
          </a:prstGeom>
          <a:noFill/>
        </p:spPr>
        <p:txBody>
          <a:bodyPr wrap="square" rtlCol="0">
            <a:spAutoFit/>
          </a:bodyPr>
          <a:lstStyle/>
          <a:p>
            <a:r>
              <a:rPr lang="en-US" sz="1200" b="1" dirty="0" smtClean="0">
                <a:latin typeface="Antiqua" pitchFamily="2" charset="0"/>
                <a:cs typeface="Calibri" panose="020F0502020204030204" pitchFamily="34" charset="0"/>
              </a:rPr>
              <a:t>Samtredia</a:t>
            </a:r>
            <a:endParaRPr lang="ka-GE" sz="1200" b="1" dirty="0">
              <a:cs typeface="Calibri" panose="020F0502020204030204" pitchFamily="34" charset="0"/>
            </a:endParaRPr>
          </a:p>
        </p:txBody>
      </p:sp>
      <p:pic>
        <p:nvPicPr>
          <p:cNvPr id="35" name="image4.png" descr="health-care-cross-symbol.png"/>
          <p:cNvPicPr>
            <a:picLocks noChangeAspect="1"/>
          </p:cNvPicPr>
          <p:nvPr/>
        </p:nvPicPr>
        <p:blipFill>
          <a:blip r:embed="rId5" cstate="print">
            <a:extLst/>
          </a:blip>
          <a:stretch>
            <a:fillRect/>
          </a:stretch>
        </p:blipFill>
        <p:spPr>
          <a:xfrm flipH="1">
            <a:off x="3811339" y="3975667"/>
            <a:ext cx="203614" cy="167688"/>
          </a:xfrm>
          <a:prstGeom prst="rect">
            <a:avLst/>
          </a:prstGeom>
          <a:ln w="12700">
            <a:miter lim="400000"/>
          </a:ln>
        </p:spPr>
      </p:pic>
      <p:sp>
        <p:nvSpPr>
          <p:cNvPr id="36" name="TextBox 35"/>
          <p:cNvSpPr txBox="1"/>
          <p:nvPr/>
        </p:nvSpPr>
        <p:spPr>
          <a:xfrm>
            <a:off x="753626" y="5285426"/>
            <a:ext cx="3928906" cy="307777"/>
          </a:xfrm>
          <a:prstGeom prst="rect">
            <a:avLst/>
          </a:prstGeom>
          <a:noFill/>
        </p:spPr>
        <p:txBody>
          <a:bodyPr wrap="square" rtlCol="0">
            <a:spAutoFit/>
          </a:bodyPr>
          <a:lstStyle/>
          <a:p>
            <a:r>
              <a:rPr lang="en-US" sz="1400" dirty="0" smtClean="0">
                <a:solidFill>
                  <a:schemeClr val="accent1">
                    <a:lumMod val="50000"/>
                  </a:schemeClr>
                </a:solidFill>
                <a:latin typeface="Sylfaen" pitchFamily="18" charset="0"/>
              </a:rPr>
              <a:t>Participate in the state program</a:t>
            </a:r>
            <a:endParaRPr lang="ka-GE" sz="1400" dirty="0">
              <a:solidFill>
                <a:schemeClr val="accent1">
                  <a:lumMod val="50000"/>
                </a:schemeClr>
              </a:solidFill>
              <a:latin typeface="Sylfaen" pitchFamily="18" charset="0"/>
            </a:endParaRPr>
          </a:p>
        </p:txBody>
      </p:sp>
      <p:sp>
        <p:nvSpPr>
          <p:cNvPr id="37" name="TextBox 36"/>
          <p:cNvSpPr txBox="1"/>
          <p:nvPr/>
        </p:nvSpPr>
        <p:spPr>
          <a:xfrm>
            <a:off x="755215" y="5769432"/>
            <a:ext cx="3928906" cy="307777"/>
          </a:xfrm>
          <a:prstGeom prst="rect">
            <a:avLst/>
          </a:prstGeom>
          <a:noFill/>
        </p:spPr>
        <p:txBody>
          <a:bodyPr wrap="square" rtlCol="0">
            <a:spAutoFit/>
          </a:bodyPr>
          <a:lstStyle/>
          <a:p>
            <a:r>
              <a:rPr lang="en-US" sz="1400" dirty="0" smtClean="0">
                <a:solidFill>
                  <a:schemeClr val="accent1">
                    <a:lumMod val="50000"/>
                  </a:schemeClr>
                </a:solidFill>
                <a:latin typeface="Sylfaen" pitchFamily="18" charset="0"/>
              </a:rPr>
              <a:t>Do not participate in the state program</a:t>
            </a:r>
            <a:endParaRPr lang="ka-GE" sz="1400" dirty="0">
              <a:solidFill>
                <a:schemeClr val="accent1">
                  <a:lumMod val="50000"/>
                </a:schemeClr>
              </a:solidFill>
              <a:latin typeface="Sylfaen" pitchFamily="18" charset="0"/>
            </a:endParaRPr>
          </a:p>
        </p:txBody>
      </p:sp>
      <p:sp>
        <p:nvSpPr>
          <p:cNvPr id="38" name="Content Placeholder 2"/>
          <p:cNvSpPr txBox="1">
            <a:spLocks/>
          </p:cNvSpPr>
          <p:nvPr/>
        </p:nvSpPr>
        <p:spPr>
          <a:xfrm>
            <a:off x="564653" y="1345492"/>
            <a:ext cx="7989632" cy="471451"/>
          </a:xfrm>
          <a:prstGeom prst="rect">
            <a:avLst/>
          </a:prstGeom>
        </p:spPr>
        <p:txBody>
          <a:bodyPr vert="horz" lIns="91440" tIns="45720" rIns="91440" bIns="45720" rtlCol="0">
            <a:normAutofit fontScale="25000" lnSpcReduction="20000"/>
          </a:bodyPr>
          <a:lstStyle/>
          <a:p>
            <a:pPr algn="just">
              <a:spcBef>
                <a:spcPct val="20000"/>
              </a:spcBef>
              <a:buClr>
                <a:schemeClr val="tx2"/>
              </a:buClr>
            </a:pPr>
            <a:r>
              <a:rPr lang="en-US" sz="7200" dirty="0" smtClean="0">
                <a:solidFill>
                  <a:schemeClr val="accent1">
                    <a:lumMod val="50000"/>
                  </a:schemeClr>
                </a:solidFill>
                <a:latin typeface="Sylfaen" pitchFamily="18" charset="0"/>
                <a:cs typeface="Arial" panose="020B0604020202020204" pitchFamily="34" charset="0"/>
              </a:rPr>
              <a:t>22 blood establishments hold state license in blood production service, 15 blood banks out of them participate in the State Safe Blood Program (2 additional banks have been involved since 2018)</a:t>
            </a:r>
            <a:endParaRPr kumimoji="0" lang="en-US" sz="2200" b="0" i="0" u="none" strike="noStrike" kern="1200" cap="none" spc="0" normalizeH="0" baseline="0" noProof="0" dirty="0" smtClean="0">
              <a:ln>
                <a:noFill/>
              </a:ln>
              <a:solidFill>
                <a:schemeClr val="accent1">
                  <a:lumMod val="50000"/>
                </a:schemeClr>
              </a:solidFill>
              <a:effectLst/>
              <a:uLnTx/>
              <a:uFillTx/>
              <a:latin typeface="Sylfaen" pitchFamily="18" charset="0"/>
              <a:cs typeface="Arial" panose="020B0604020202020204" pitchFamily="34" charset="0"/>
            </a:endParaRPr>
          </a:p>
          <a:p>
            <a:pPr marL="342900" marR="0" lvl="0" indent="-342900" algn="l" defTabSz="914400" rtl="0" eaLnBrk="1" fontAlgn="auto" latinLnBrk="0" hangingPunct="1">
              <a:lnSpc>
                <a:spcPct val="100000"/>
              </a:lnSpc>
              <a:spcBef>
                <a:spcPct val="20000"/>
              </a:spcBef>
              <a:spcAft>
                <a:spcPts val="0"/>
              </a:spcAft>
              <a:buClr>
                <a:schemeClr val="tx2"/>
              </a:buClr>
              <a:buSzTx/>
              <a:buFont typeface="Wingdings" charset="2"/>
              <a:buChar char="§"/>
              <a:tabLst/>
              <a:defRPr/>
            </a:pPr>
            <a:endParaRPr kumimoji="0" lang="en-US" sz="2200" b="0" i="0" u="none" strike="noStrike" kern="1200" cap="none" spc="0" normalizeH="0" baseline="0" noProof="0" dirty="0">
              <a:ln>
                <a:noFill/>
              </a:ln>
              <a:solidFill>
                <a:schemeClr val="accent1">
                  <a:lumMod val="50000"/>
                </a:schemeClr>
              </a:solidFill>
              <a:effectLst/>
              <a:uLnTx/>
              <a:uFillTx/>
              <a:latin typeface="Sylfaen" pitchFamily="18" charset="0"/>
              <a:cs typeface="Arial" panose="020B0604020202020204" pitchFamily="34" charset="0"/>
            </a:endParaRPr>
          </a:p>
        </p:txBody>
      </p:sp>
      <p:sp>
        <p:nvSpPr>
          <p:cNvPr id="39" name="Title 1"/>
          <p:cNvSpPr txBox="1">
            <a:spLocks/>
          </p:cNvSpPr>
          <p:nvPr/>
        </p:nvSpPr>
        <p:spPr>
          <a:xfrm>
            <a:off x="216000" y="142874"/>
            <a:ext cx="8601075" cy="116906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US" dirty="0">
              <a:solidFill>
                <a:schemeClr val="tx2">
                  <a:lumMod val="50000"/>
                </a:schemeClr>
              </a:solidFill>
              <a:latin typeface="Sylfaen" pitchFamily="18" charset="0"/>
            </a:endParaRPr>
          </a:p>
        </p:txBody>
      </p:sp>
      <p:pic>
        <p:nvPicPr>
          <p:cNvPr id="40" name="image4.png" descr="health-care-cross-symbol.png"/>
          <p:cNvPicPr>
            <a:picLocks noChangeAspect="1"/>
          </p:cNvPicPr>
          <p:nvPr/>
        </p:nvPicPr>
        <p:blipFill>
          <a:blip r:embed="rId4" cstate="print">
            <a:duotone>
              <a:schemeClr val="accent1">
                <a:shade val="45000"/>
                <a:satMod val="135000"/>
              </a:schemeClr>
              <a:prstClr val="white"/>
            </a:duotone>
            <a:extLst/>
          </a:blip>
          <a:stretch>
            <a:fillRect/>
          </a:stretch>
        </p:blipFill>
        <p:spPr>
          <a:xfrm>
            <a:off x="2836446" y="4680936"/>
            <a:ext cx="194311" cy="194310"/>
          </a:xfrm>
          <a:prstGeom prst="rect">
            <a:avLst/>
          </a:prstGeom>
          <a:ln w="12700">
            <a:solidFill>
              <a:schemeClr val="accent1">
                <a:lumMod val="60000"/>
                <a:lumOff val="40000"/>
              </a:schemeClr>
            </a:solidFill>
            <a:miter lim="400000"/>
          </a:ln>
        </p:spPr>
      </p:pic>
      <p:pic>
        <p:nvPicPr>
          <p:cNvPr id="41" name="image4.png" descr="health-care-cross-symbol.png"/>
          <p:cNvPicPr>
            <a:picLocks noChangeAspect="1"/>
          </p:cNvPicPr>
          <p:nvPr/>
        </p:nvPicPr>
        <p:blipFill>
          <a:blip r:embed="rId5" cstate="print">
            <a:extLst/>
          </a:blip>
          <a:stretch>
            <a:fillRect/>
          </a:stretch>
        </p:blipFill>
        <p:spPr>
          <a:xfrm flipH="1">
            <a:off x="550012" y="5848599"/>
            <a:ext cx="203614" cy="167688"/>
          </a:xfrm>
          <a:prstGeom prst="rect">
            <a:avLst/>
          </a:prstGeom>
          <a:ln w="12700">
            <a:miter lim="400000"/>
          </a:ln>
        </p:spPr>
      </p:pic>
      <p:pic>
        <p:nvPicPr>
          <p:cNvPr id="42" name="image4.png" descr="health-care-cross-symbol.png"/>
          <p:cNvPicPr>
            <a:picLocks noChangeAspect="1"/>
          </p:cNvPicPr>
          <p:nvPr/>
        </p:nvPicPr>
        <p:blipFill>
          <a:blip r:embed="rId4" cstate="print">
            <a:duotone>
              <a:schemeClr val="accent1">
                <a:shade val="45000"/>
                <a:satMod val="135000"/>
              </a:schemeClr>
              <a:prstClr val="white"/>
            </a:duotone>
            <a:extLst/>
          </a:blip>
          <a:stretch>
            <a:fillRect/>
          </a:stretch>
        </p:blipFill>
        <p:spPr>
          <a:xfrm>
            <a:off x="6276897" y="4240502"/>
            <a:ext cx="194311" cy="194310"/>
          </a:xfrm>
          <a:prstGeom prst="rect">
            <a:avLst/>
          </a:prstGeom>
          <a:ln w="12700">
            <a:solidFill>
              <a:schemeClr val="accent1">
                <a:lumMod val="60000"/>
                <a:lumOff val="40000"/>
              </a:schemeClr>
            </a:solidFill>
            <a:miter lim="400000"/>
          </a:ln>
        </p:spPr>
      </p:pic>
      <p:pic>
        <p:nvPicPr>
          <p:cNvPr id="43" name="image4.png" descr="health-care-cross-symbol.png"/>
          <p:cNvPicPr>
            <a:picLocks noChangeAspect="1"/>
          </p:cNvPicPr>
          <p:nvPr/>
        </p:nvPicPr>
        <p:blipFill>
          <a:blip r:embed="rId5" cstate="print">
            <a:extLst/>
          </a:blip>
          <a:stretch>
            <a:fillRect/>
          </a:stretch>
        </p:blipFill>
        <p:spPr>
          <a:xfrm flipH="1">
            <a:off x="4268907" y="4495068"/>
            <a:ext cx="203614" cy="167688"/>
          </a:xfrm>
          <a:prstGeom prst="rect">
            <a:avLst/>
          </a:prstGeom>
          <a:ln w="12700">
            <a:miter lim="400000"/>
          </a:ln>
        </p:spPr>
      </p:pic>
      <p:pic>
        <p:nvPicPr>
          <p:cNvPr id="44" name="image4.png" descr="health-care-cross-symbol.png"/>
          <p:cNvPicPr>
            <a:picLocks noChangeAspect="1"/>
          </p:cNvPicPr>
          <p:nvPr/>
        </p:nvPicPr>
        <p:blipFill>
          <a:blip r:embed="rId4" cstate="print">
            <a:duotone>
              <a:schemeClr val="accent1">
                <a:shade val="45000"/>
                <a:satMod val="135000"/>
              </a:schemeClr>
              <a:prstClr val="white"/>
            </a:duotone>
            <a:extLst/>
          </a:blip>
          <a:stretch>
            <a:fillRect/>
          </a:stretch>
        </p:blipFill>
        <p:spPr>
          <a:xfrm>
            <a:off x="6274232" y="4468446"/>
            <a:ext cx="194311" cy="194310"/>
          </a:xfrm>
          <a:prstGeom prst="rect">
            <a:avLst/>
          </a:prstGeom>
          <a:ln w="28575">
            <a:solidFill>
              <a:srgbClr val="00B0F0"/>
            </a:solidFill>
            <a:miter lim="400000"/>
          </a:ln>
        </p:spPr>
      </p:pic>
      <p:sp>
        <p:nvSpPr>
          <p:cNvPr id="46" name="TextBox 45"/>
          <p:cNvSpPr txBox="1"/>
          <p:nvPr/>
        </p:nvSpPr>
        <p:spPr>
          <a:xfrm>
            <a:off x="760552" y="5500116"/>
            <a:ext cx="3928906" cy="307777"/>
          </a:xfrm>
          <a:prstGeom prst="rect">
            <a:avLst/>
          </a:prstGeom>
          <a:noFill/>
        </p:spPr>
        <p:txBody>
          <a:bodyPr wrap="square" rtlCol="0">
            <a:spAutoFit/>
          </a:bodyPr>
          <a:lstStyle/>
          <a:p>
            <a:r>
              <a:rPr lang="en-US" sz="1400" dirty="0">
                <a:solidFill>
                  <a:schemeClr val="accent1">
                    <a:lumMod val="50000"/>
                  </a:schemeClr>
                </a:solidFill>
                <a:latin typeface="Sylfaen" pitchFamily="18" charset="0"/>
              </a:rPr>
              <a:t>Blood banks involved since 2018</a:t>
            </a:r>
            <a:endParaRPr lang="ka-GE" sz="1400" dirty="0">
              <a:solidFill>
                <a:schemeClr val="accent1">
                  <a:lumMod val="50000"/>
                </a:schemeClr>
              </a:solidFill>
              <a:latin typeface="Sylfaen" pitchFamily="18" charset="0"/>
            </a:endParaRPr>
          </a:p>
        </p:txBody>
      </p:sp>
      <p:pic>
        <p:nvPicPr>
          <p:cNvPr id="47" name="image4.png" descr="health-care-cross-symbol.png"/>
          <p:cNvPicPr>
            <a:picLocks noChangeAspect="1"/>
          </p:cNvPicPr>
          <p:nvPr/>
        </p:nvPicPr>
        <p:blipFill>
          <a:blip r:embed="rId4" cstate="print">
            <a:duotone>
              <a:schemeClr val="accent1">
                <a:shade val="45000"/>
                <a:satMod val="135000"/>
              </a:schemeClr>
              <a:prstClr val="white"/>
            </a:duotone>
            <a:extLst/>
          </a:blip>
          <a:stretch>
            <a:fillRect/>
          </a:stretch>
        </p:blipFill>
        <p:spPr>
          <a:xfrm>
            <a:off x="569302" y="5588758"/>
            <a:ext cx="194311" cy="194310"/>
          </a:xfrm>
          <a:prstGeom prst="rect">
            <a:avLst/>
          </a:prstGeom>
          <a:ln w="28575">
            <a:solidFill>
              <a:srgbClr val="00B0F0"/>
            </a:solidFill>
            <a:miter lim="400000"/>
          </a:ln>
        </p:spPr>
      </p:pic>
      <p:pic>
        <p:nvPicPr>
          <p:cNvPr id="48" name="image4.png" descr="health-care-cross-symbol.png"/>
          <p:cNvPicPr>
            <a:picLocks noChangeAspect="1"/>
          </p:cNvPicPr>
          <p:nvPr/>
        </p:nvPicPr>
        <p:blipFill>
          <a:blip r:embed="rId4" cstate="print">
            <a:duotone>
              <a:schemeClr val="accent1">
                <a:shade val="45000"/>
                <a:satMod val="135000"/>
              </a:schemeClr>
              <a:prstClr val="white"/>
            </a:duotone>
            <a:extLst/>
          </a:blip>
          <a:stretch>
            <a:fillRect/>
          </a:stretch>
        </p:blipFill>
        <p:spPr>
          <a:xfrm>
            <a:off x="3343240" y="4695208"/>
            <a:ext cx="194311" cy="194310"/>
          </a:xfrm>
          <a:prstGeom prst="rect">
            <a:avLst/>
          </a:prstGeom>
          <a:ln w="28575">
            <a:solidFill>
              <a:srgbClr val="00B0F0"/>
            </a:solidFill>
            <a:miter lim="400000"/>
          </a:ln>
        </p:spPr>
      </p:pic>
    </p:spTree>
    <p:extLst>
      <p:ext uri="{BB962C8B-B14F-4D97-AF65-F5344CB8AC3E}">
        <p14:creationId xmlns:p14="http://schemas.microsoft.com/office/powerpoint/2010/main" val="42645089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688063" y="307834"/>
            <a:ext cx="7772400" cy="792162"/>
          </a:xfrm>
        </p:spPr>
        <p:txBody>
          <a:bodyPr>
            <a:normAutofit/>
          </a:bodyPr>
          <a:lstStyle/>
          <a:p>
            <a:pPr algn="ctr"/>
            <a:r>
              <a:rPr lang="en-US" sz="3200" dirty="0" smtClean="0">
                <a:solidFill>
                  <a:schemeClr val="accent1">
                    <a:lumMod val="50000"/>
                  </a:schemeClr>
                </a:solidFill>
                <a:latin typeface="Sylfaen" pitchFamily="18" charset="0"/>
              </a:rPr>
              <a:t>State Safe Blood Program</a:t>
            </a:r>
            <a:endParaRPr lang="en-US" sz="3200" dirty="0">
              <a:solidFill>
                <a:schemeClr val="accent1">
                  <a:lumMod val="50000"/>
                </a:schemeClr>
              </a:solidFill>
              <a:latin typeface="Sylfaen" pitchFamily="18" charset="0"/>
            </a:endParaRPr>
          </a:p>
        </p:txBody>
      </p:sp>
      <p:sp>
        <p:nvSpPr>
          <p:cNvPr id="6" name="Content Placeholder 2"/>
          <p:cNvSpPr>
            <a:spLocks noGrp="1"/>
          </p:cNvSpPr>
          <p:nvPr>
            <p:ph idx="1"/>
          </p:nvPr>
        </p:nvSpPr>
        <p:spPr>
          <a:xfrm>
            <a:off x="332714" y="1182782"/>
            <a:ext cx="8483098" cy="5025050"/>
          </a:xfrm>
        </p:spPr>
        <p:txBody>
          <a:bodyPr>
            <a:normAutofit/>
          </a:bodyPr>
          <a:lstStyle/>
          <a:p>
            <a:r>
              <a:rPr lang="en-US" sz="1900" dirty="0">
                <a:solidFill>
                  <a:schemeClr val="accent1">
                    <a:lumMod val="50000"/>
                  </a:schemeClr>
                </a:solidFill>
                <a:latin typeface="Sylfaen" pitchFamily="18" charset="0"/>
                <a:cs typeface="Arial" panose="020B0604020202020204" pitchFamily="34" charset="0"/>
              </a:rPr>
              <a:t>Since 1997, a State Safe Blood Program operates in the country which aims at preventing the spread of transfusion transmissible infections, involves 15 blood establishments and provides:</a:t>
            </a:r>
          </a:p>
          <a:p>
            <a:pPr>
              <a:buNone/>
            </a:pPr>
            <a:endParaRPr lang="en-US" sz="800" dirty="0" smtClean="0">
              <a:solidFill>
                <a:srgbClr val="002060"/>
              </a:solidFill>
              <a:latin typeface="Calibri" pitchFamily="34" charset="0"/>
              <a:cs typeface="Calibri" pitchFamily="34" charset="0"/>
            </a:endParaRPr>
          </a:p>
          <a:p>
            <a:pPr marL="546100" lvl="1" indent="-273050">
              <a:buFont typeface="Wingdings" pitchFamily="2" charset="2"/>
              <a:buChar char="Ø"/>
            </a:pPr>
            <a:r>
              <a:rPr lang="en-US" sz="1600" dirty="0" smtClean="0">
                <a:solidFill>
                  <a:srgbClr val="002060"/>
                </a:solidFill>
                <a:latin typeface="Sylfaen" panose="010A0502050306030303" pitchFamily="18" charset="0"/>
                <a:cs typeface="Calibri" pitchFamily="34" charset="0"/>
              </a:rPr>
              <a:t>Screening of blood donors for Hepatitis B and C, HIV by means of EIA method and Syphilis (using TPHA method) as well as blood group and rhesus determination</a:t>
            </a:r>
          </a:p>
          <a:p>
            <a:pPr marL="546100" lvl="1" indent="-273050">
              <a:buNone/>
            </a:pPr>
            <a:endParaRPr lang="en-US" sz="1600" dirty="0" smtClean="0">
              <a:solidFill>
                <a:srgbClr val="002060"/>
              </a:solidFill>
              <a:latin typeface="Sylfaen" panose="010A0502050306030303" pitchFamily="18" charset="0"/>
              <a:cs typeface="Calibri" pitchFamily="34" charset="0"/>
            </a:endParaRPr>
          </a:p>
          <a:p>
            <a:pPr marL="533400" lvl="1" indent="-261938" algn="just">
              <a:buFont typeface="Wingdings" pitchFamily="2" charset="2"/>
              <a:buChar char="Ø"/>
            </a:pPr>
            <a:r>
              <a:rPr lang="en-US" sz="1600" dirty="0" smtClean="0">
                <a:solidFill>
                  <a:srgbClr val="002060"/>
                </a:solidFill>
                <a:latin typeface="Sylfaen" panose="010A0502050306030303" pitchFamily="18" charset="0"/>
                <a:cs typeface="Calibri" pitchFamily="34" charset="0"/>
              </a:rPr>
              <a:t>Provision of external quality control by Lugar Center of NCDC and Internationally accredited Reference laboratory</a:t>
            </a:r>
          </a:p>
          <a:p>
            <a:pPr marL="533400" lvl="1" indent="-261938" algn="just">
              <a:buNone/>
            </a:pPr>
            <a:endParaRPr lang="en-US" sz="1600" dirty="0" smtClean="0">
              <a:solidFill>
                <a:srgbClr val="002060"/>
              </a:solidFill>
              <a:latin typeface="Sylfaen" panose="010A0502050306030303" pitchFamily="18" charset="0"/>
              <a:cs typeface="Calibri" pitchFamily="34" charset="0"/>
            </a:endParaRPr>
          </a:p>
          <a:p>
            <a:pPr marL="533400" lvl="1" indent="-261938">
              <a:buFont typeface="Wingdings" pitchFamily="2" charset="2"/>
              <a:buChar char="Ø"/>
            </a:pPr>
            <a:r>
              <a:rPr lang="en-US" sz="1600" dirty="0" smtClean="0">
                <a:solidFill>
                  <a:srgbClr val="002060"/>
                </a:solidFill>
                <a:latin typeface="Sylfaen" panose="010A0502050306030303" pitchFamily="18" charset="0"/>
                <a:cs typeface="Calibri" pitchFamily="34" charset="0"/>
              </a:rPr>
              <a:t>Popularization of regular unpaid blood donations</a:t>
            </a:r>
          </a:p>
          <a:p>
            <a:pPr marL="271462" lvl="1" indent="0">
              <a:buNone/>
            </a:pPr>
            <a:endParaRPr lang="en-US" sz="800" dirty="0" smtClean="0">
              <a:solidFill>
                <a:srgbClr val="002060"/>
              </a:solidFill>
              <a:latin typeface="Sylfaen" panose="010A0502050306030303" pitchFamily="18" charset="0"/>
              <a:cs typeface="Calibri" pitchFamily="34" charset="0"/>
            </a:endParaRPr>
          </a:p>
          <a:p>
            <a:r>
              <a:rPr lang="en-US" sz="1900" dirty="0">
                <a:solidFill>
                  <a:schemeClr val="accent1">
                    <a:lumMod val="50000"/>
                  </a:schemeClr>
                </a:solidFill>
                <a:latin typeface="Sylfaen" pitchFamily="18" charset="0"/>
                <a:cs typeface="Arial" panose="020B0604020202020204" pitchFamily="34" charset="0"/>
              </a:rPr>
              <a:t>Since 2005, an Electronic Donor Database operates in the country where donation information, donor demographics and testing records are incorporated enabling traceability of transfusion transmissible infections according to the vein to vein principles. From 2017, all blood establishments are required to participate in the Donor </a:t>
            </a:r>
            <a:r>
              <a:rPr lang="en-US" sz="1900" dirty="0" smtClean="0">
                <a:solidFill>
                  <a:schemeClr val="accent1">
                    <a:lumMod val="50000"/>
                  </a:schemeClr>
                </a:solidFill>
                <a:latin typeface="Sylfaen" pitchFamily="18" charset="0"/>
                <a:cs typeface="Arial" panose="020B0604020202020204" pitchFamily="34" charset="0"/>
              </a:rPr>
              <a:t>Database</a:t>
            </a:r>
            <a:endParaRPr lang="ka-GE" sz="1900" dirty="0">
              <a:solidFill>
                <a:schemeClr val="accent1">
                  <a:lumMod val="50000"/>
                </a:schemeClr>
              </a:solidFill>
              <a:latin typeface="Sylfaen" pitchFamily="18" charset="0"/>
              <a:cs typeface="Arial" panose="020B0604020202020204" pitchFamily="34" charset="0"/>
            </a:endParaRPr>
          </a:p>
        </p:txBody>
      </p:sp>
    </p:spTree>
    <p:extLst>
      <p:ext uri="{BB962C8B-B14F-4D97-AF65-F5344CB8AC3E}">
        <p14:creationId xmlns:p14="http://schemas.microsoft.com/office/powerpoint/2010/main" val="33708980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8951" y="724387"/>
            <a:ext cx="7886700" cy="655806"/>
          </a:xfrm>
        </p:spPr>
        <p:txBody>
          <a:bodyPr>
            <a:normAutofit fontScale="90000"/>
          </a:bodyPr>
          <a:lstStyle/>
          <a:p>
            <a:r>
              <a:rPr lang="en-US" sz="3200" dirty="0" smtClean="0">
                <a:solidFill>
                  <a:schemeClr val="accent1">
                    <a:lumMod val="50000"/>
                  </a:schemeClr>
                </a:solidFill>
                <a:latin typeface="Sylfaen" panose="010A0502050306030303" pitchFamily="18" charset="0"/>
              </a:rPr>
              <a:t>Statistical Data, 2015-2017</a:t>
            </a:r>
            <a:br>
              <a:rPr lang="en-US" sz="3200" dirty="0" smtClean="0">
                <a:solidFill>
                  <a:schemeClr val="accent1">
                    <a:lumMod val="50000"/>
                  </a:schemeClr>
                </a:solidFill>
                <a:latin typeface="Sylfaen" panose="010A0502050306030303" pitchFamily="18" charset="0"/>
              </a:rPr>
            </a:br>
            <a:r>
              <a:rPr lang="ka-GE" sz="2800" dirty="0" smtClean="0">
                <a:solidFill>
                  <a:schemeClr val="accent1">
                    <a:lumMod val="50000"/>
                  </a:schemeClr>
                </a:solidFill>
                <a:latin typeface="Sylfaen" panose="010A0502050306030303" pitchFamily="18" charset="0"/>
              </a:rPr>
              <a:t/>
            </a:r>
            <a:br>
              <a:rPr lang="ka-GE" sz="2800" dirty="0" smtClean="0">
                <a:solidFill>
                  <a:schemeClr val="accent1">
                    <a:lumMod val="50000"/>
                  </a:schemeClr>
                </a:solidFill>
                <a:latin typeface="Sylfaen" panose="010A0502050306030303" pitchFamily="18" charset="0"/>
              </a:rPr>
            </a:br>
            <a:endParaRPr lang="ka-GE" sz="3200" dirty="0">
              <a:solidFill>
                <a:schemeClr val="accent1">
                  <a:lumMod val="50000"/>
                </a:schemeClr>
              </a:solidFill>
              <a:latin typeface="Sylfaen" panose="010A0502050306030303" pitchFamily="18" charset="0"/>
            </a:endParaRPr>
          </a:p>
        </p:txBody>
      </p:sp>
      <p:sp>
        <p:nvSpPr>
          <p:cNvPr id="6" name="Content Placeholder 4"/>
          <p:cNvSpPr>
            <a:spLocks noGrp="1"/>
          </p:cNvSpPr>
          <p:nvPr>
            <p:ph idx="1"/>
          </p:nvPr>
        </p:nvSpPr>
        <p:spPr>
          <a:xfrm>
            <a:off x="388951" y="950197"/>
            <a:ext cx="8479841" cy="2254929"/>
          </a:xfrm>
        </p:spPr>
        <p:txBody>
          <a:bodyPr tIns="252000" bIns="288000">
            <a:normAutofit/>
          </a:bodyPr>
          <a:lstStyle/>
          <a:p>
            <a:pPr marL="0" indent="0">
              <a:lnSpc>
                <a:spcPct val="100000"/>
              </a:lnSpc>
              <a:spcBef>
                <a:spcPts val="0"/>
              </a:spcBef>
              <a:buNone/>
            </a:pPr>
            <a:r>
              <a:rPr lang="en-US" sz="1600" dirty="0" smtClean="0">
                <a:solidFill>
                  <a:schemeClr val="accent1">
                    <a:lumMod val="50000"/>
                  </a:schemeClr>
                </a:solidFill>
                <a:latin typeface="Sylfaen" panose="010A0502050306030303" pitchFamily="18" charset="0"/>
              </a:rPr>
              <a:t>Based on analysis of statistical data from 2015-2017:</a:t>
            </a:r>
          </a:p>
          <a:p>
            <a:pPr marL="177800" indent="-177800">
              <a:lnSpc>
                <a:spcPct val="100000"/>
              </a:lnSpc>
              <a:spcBef>
                <a:spcPts val="600"/>
              </a:spcBef>
              <a:buFont typeface="Wingdings" panose="05000000000000000000" pitchFamily="2" charset="2"/>
              <a:buChar char="§"/>
            </a:pPr>
            <a:r>
              <a:rPr lang="en-US" sz="1600" dirty="0" smtClean="0">
                <a:solidFill>
                  <a:schemeClr val="accent1">
                    <a:lumMod val="50000"/>
                  </a:schemeClr>
                </a:solidFill>
                <a:latin typeface="Sylfaen" panose="010A0502050306030303" pitchFamily="18" charset="0"/>
              </a:rPr>
              <a:t>Paid donations prevail on the number of non-remunerated and family/replacement donations</a:t>
            </a:r>
          </a:p>
          <a:p>
            <a:pPr marL="177800" indent="-177800">
              <a:lnSpc>
                <a:spcPct val="100000"/>
              </a:lnSpc>
              <a:spcBef>
                <a:spcPts val="600"/>
              </a:spcBef>
              <a:buFont typeface="Wingdings" panose="05000000000000000000" pitchFamily="2" charset="2"/>
              <a:buChar char="§"/>
            </a:pPr>
            <a:r>
              <a:rPr lang="en-US" sz="1600" dirty="0" smtClean="0">
                <a:solidFill>
                  <a:schemeClr val="accent1">
                    <a:lumMod val="50000"/>
                  </a:schemeClr>
                </a:solidFill>
                <a:latin typeface="Sylfaen" panose="010A0502050306030303" pitchFamily="18" charset="0"/>
              </a:rPr>
              <a:t>Repeat donors constitute the majority of donations</a:t>
            </a:r>
          </a:p>
          <a:p>
            <a:pPr marL="177800" indent="-177800">
              <a:lnSpc>
                <a:spcPct val="100000"/>
              </a:lnSpc>
              <a:spcBef>
                <a:spcPts val="600"/>
              </a:spcBef>
              <a:buFont typeface="Wingdings" panose="05000000000000000000" pitchFamily="2" charset="2"/>
              <a:buChar char="§"/>
            </a:pPr>
            <a:r>
              <a:rPr lang="en-US" sz="1600" dirty="0" smtClean="0">
                <a:solidFill>
                  <a:schemeClr val="accent1">
                    <a:lumMod val="50000"/>
                  </a:schemeClr>
                </a:solidFill>
                <a:latin typeface="Sylfaen" panose="010A0502050306030303" pitchFamily="18" charset="0"/>
              </a:rPr>
              <a:t>Total number of donations has increased by 12% during last three years with slight increase (up to 5%) in the number of non-remunerated donations </a:t>
            </a:r>
          </a:p>
          <a:p>
            <a:pPr marL="0" indent="0">
              <a:lnSpc>
                <a:spcPct val="100000"/>
              </a:lnSpc>
              <a:spcBef>
                <a:spcPts val="600"/>
              </a:spcBef>
              <a:buNone/>
            </a:pPr>
            <a:endParaRPr lang="en-US" sz="1600" dirty="0" smtClean="0">
              <a:solidFill>
                <a:schemeClr val="accent1">
                  <a:lumMod val="50000"/>
                </a:schemeClr>
              </a:solidFill>
              <a:latin typeface="Sylfaen" panose="010A0502050306030303" pitchFamily="18" charset="0"/>
            </a:endParaRPr>
          </a:p>
          <a:p>
            <a:pPr marL="177800" indent="-177800">
              <a:buFont typeface="Wingdings" panose="05000000000000000000" pitchFamily="2" charset="2"/>
              <a:buChar char="§"/>
            </a:pPr>
            <a:endParaRPr lang="ka-GE" sz="1600" dirty="0">
              <a:solidFill>
                <a:schemeClr val="accent1">
                  <a:lumMod val="50000"/>
                </a:schemeClr>
              </a:solidFill>
              <a:latin typeface="Sylfaen" panose="010A0502050306030303" pitchFamily="18" charset="0"/>
            </a:endParaRPr>
          </a:p>
        </p:txBody>
      </p:sp>
      <p:graphicFrame>
        <p:nvGraphicFramePr>
          <p:cNvPr id="5" name="Chart 4"/>
          <p:cNvGraphicFramePr>
            <a:graphicFrameLocks/>
          </p:cNvGraphicFramePr>
          <p:nvPr>
            <p:extLst>
              <p:ext uri="{D42A27DB-BD31-4B8C-83A1-F6EECF244321}">
                <p14:modId xmlns:p14="http://schemas.microsoft.com/office/powerpoint/2010/main" val="604799026"/>
              </p:ext>
            </p:extLst>
          </p:nvPr>
        </p:nvGraphicFramePr>
        <p:xfrm>
          <a:off x="566505" y="2885243"/>
          <a:ext cx="7974644" cy="3213325"/>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1"/>
          <p:cNvSpPr txBox="1"/>
          <p:nvPr/>
        </p:nvSpPr>
        <p:spPr>
          <a:xfrm>
            <a:off x="554630" y="2882302"/>
            <a:ext cx="4367814" cy="23969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200" dirty="0" smtClean="0">
                <a:solidFill>
                  <a:schemeClr val="accent1">
                    <a:lumMod val="50000"/>
                  </a:schemeClr>
                </a:solidFill>
                <a:latin typeface="Sylfaen" panose="010A0502050306030303" pitchFamily="18" charset="0"/>
              </a:rPr>
              <a:t>Number and Percentage of donations by donor status, 2015-2017</a:t>
            </a:r>
            <a:endParaRPr lang="ka-GE" sz="1200" dirty="0">
              <a:solidFill>
                <a:schemeClr val="accent1">
                  <a:lumMod val="50000"/>
                </a:schemeClr>
              </a:solidFill>
              <a:latin typeface="Sylfaen" panose="010A0502050306030303" pitchFamily="18" charset="0"/>
            </a:endParaRPr>
          </a:p>
        </p:txBody>
      </p:sp>
    </p:spTree>
    <p:extLst>
      <p:ext uri="{BB962C8B-B14F-4D97-AF65-F5344CB8AC3E}">
        <p14:creationId xmlns:p14="http://schemas.microsoft.com/office/powerpoint/2010/main" val="19184500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3542" y="587909"/>
            <a:ext cx="7886700" cy="655806"/>
          </a:xfrm>
        </p:spPr>
        <p:txBody>
          <a:bodyPr>
            <a:normAutofit fontScale="90000"/>
          </a:bodyPr>
          <a:lstStyle/>
          <a:p>
            <a:r>
              <a:rPr lang="en-US" sz="3200" dirty="0" smtClean="0">
                <a:solidFill>
                  <a:schemeClr val="accent1">
                    <a:lumMod val="50000"/>
                  </a:schemeClr>
                </a:solidFill>
                <a:latin typeface="Sylfaen" panose="010A0502050306030303" pitchFamily="18" charset="0"/>
              </a:rPr>
              <a:t>Statistical Data, 2015-2017</a:t>
            </a:r>
            <a:br>
              <a:rPr lang="en-US" sz="3200" dirty="0" smtClean="0">
                <a:solidFill>
                  <a:schemeClr val="accent1">
                    <a:lumMod val="50000"/>
                  </a:schemeClr>
                </a:solidFill>
                <a:latin typeface="Sylfaen" panose="010A0502050306030303" pitchFamily="18" charset="0"/>
              </a:rPr>
            </a:br>
            <a:r>
              <a:rPr lang="ka-GE" sz="2800" dirty="0" smtClean="0">
                <a:solidFill>
                  <a:schemeClr val="accent1">
                    <a:lumMod val="50000"/>
                  </a:schemeClr>
                </a:solidFill>
                <a:latin typeface="Sylfaen" panose="010A0502050306030303" pitchFamily="18" charset="0"/>
              </a:rPr>
              <a:t/>
            </a:r>
            <a:br>
              <a:rPr lang="ka-GE" sz="2800" dirty="0" smtClean="0">
                <a:solidFill>
                  <a:schemeClr val="accent1">
                    <a:lumMod val="50000"/>
                  </a:schemeClr>
                </a:solidFill>
                <a:latin typeface="Sylfaen" panose="010A0502050306030303" pitchFamily="18" charset="0"/>
              </a:rPr>
            </a:br>
            <a:endParaRPr lang="ka-GE" sz="3200" dirty="0">
              <a:solidFill>
                <a:schemeClr val="accent1">
                  <a:lumMod val="50000"/>
                </a:schemeClr>
              </a:solidFill>
              <a:latin typeface="Sylfaen" panose="010A0502050306030303" pitchFamily="18" charset="0"/>
            </a:endParaRPr>
          </a:p>
        </p:txBody>
      </p:sp>
      <p:sp>
        <p:nvSpPr>
          <p:cNvPr id="6" name="Content Placeholder 4"/>
          <p:cNvSpPr>
            <a:spLocks noGrp="1"/>
          </p:cNvSpPr>
          <p:nvPr>
            <p:ph idx="1"/>
          </p:nvPr>
        </p:nvSpPr>
        <p:spPr>
          <a:xfrm>
            <a:off x="348006" y="831538"/>
            <a:ext cx="8479841" cy="1158129"/>
          </a:xfrm>
        </p:spPr>
        <p:txBody>
          <a:bodyPr tIns="252000" bIns="288000">
            <a:noAutofit/>
          </a:bodyPr>
          <a:lstStyle/>
          <a:p>
            <a:pPr marL="0" indent="0">
              <a:buNone/>
            </a:pPr>
            <a:r>
              <a:rPr lang="en-US" sz="1400" dirty="0" smtClean="0">
                <a:solidFill>
                  <a:schemeClr val="accent1">
                    <a:lumMod val="50000"/>
                  </a:schemeClr>
                </a:solidFill>
                <a:latin typeface="Sylfaen" panose="010A0502050306030303" pitchFamily="18" charset="0"/>
              </a:rPr>
              <a:t>A total </a:t>
            </a:r>
            <a:r>
              <a:rPr lang="en-US" sz="1400" dirty="0" smtClean="0">
                <a:solidFill>
                  <a:schemeClr val="accent1">
                    <a:lumMod val="50000"/>
                  </a:schemeClr>
                </a:solidFill>
                <a:latin typeface="Sylfaen" panose="010A0502050306030303" pitchFamily="18" charset="0"/>
              </a:rPr>
              <a:t>of 225898 </a:t>
            </a:r>
            <a:r>
              <a:rPr lang="en-US" sz="1400" dirty="0" smtClean="0">
                <a:solidFill>
                  <a:schemeClr val="accent1">
                    <a:lumMod val="50000"/>
                  </a:schemeClr>
                </a:solidFill>
                <a:latin typeface="Sylfaen" panose="010A0502050306030303" pitchFamily="18" charset="0"/>
              </a:rPr>
              <a:t>donors were tested within the three year period, of which 2529 (1,1%), 1837 (0,8%), 1117 (0.5%), and  211 (0.1%) were positive for HCV, HBV, syphilis and HCV, respectively. The prevalence of TTI screening positive cases in blood decreased steadily from 3,2% in 2015 to 2,1% in 2017. </a:t>
            </a:r>
            <a:endParaRPr lang="en-US" sz="1400" dirty="0" smtClean="0">
              <a:solidFill>
                <a:schemeClr val="accent1">
                  <a:lumMod val="50000"/>
                </a:schemeClr>
              </a:solidFill>
              <a:latin typeface="Sylfaen" panose="010A0502050306030303" pitchFamily="18" charset="0"/>
            </a:endParaRPr>
          </a:p>
          <a:p>
            <a:pPr marL="0" indent="0">
              <a:lnSpc>
                <a:spcPct val="100000"/>
              </a:lnSpc>
              <a:spcBef>
                <a:spcPts val="600"/>
              </a:spcBef>
              <a:buNone/>
            </a:pPr>
            <a:endParaRPr lang="en-US" sz="1400" dirty="0" smtClean="0">
              <a:solidFill>
                <a:schemeClr val="accent1">
                  <a:lumMod val="50000"/>
                </a:schemeClr>
              </a:solidFill>
              <a:latin typeface="Sylfaen" panose="010A0502050306030303" pitchFamily="18" charset="0"/>
            </a:endParaRPr>
          </a:p>
          <a:p>
            <a:pPr marL="177800" indent="-177800">
              <a:buFont typeface="Wingdings" panose="05000000000000000000" pitchFamily="2" charset="2"/>
              <a:buChar char="§"/>
            </a:pPr>
            <a:endParaRPr lang="ka-GE" sz="1400" dirty="0">
              <a:solidFill>
                <a:schemeClr val="accent1">
                  <a:lumMod val="50000"/>
                </a:schemeClr>
              </a:solidFill>
              <a:latin typeface="Sylfaen" panose="010A0502050306030303" pitchFamily="18" charset="0"/>
            </a:endParaRPr>
          </a:p>
        </p:txBody>
      </p:sp>
      <p:sp>
        <p:nvSpPr>
          <p:cNvPr id="8" name="TextBox 1"/>
          <p:cNvSpPr txBox="1"/>
          <p:nvPr/>
        </p:nvSpPr>
        <p:spPr>
          <a:xfrm>
            <a:off x="348006" y="1989667"/>
            <a:ext cx="4367814" cy="23969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200" dirty="0" smtClean="0">
                <a:solidFill>
                  <a:schemeClr val="accent1">
                    <a:lumMod val="50000"/>
                  </a:schemeClr>
                </a:solidFill>
                <a:latin typeface="Sylfaen" panose="010A0502050306030303" pitchFamily="18" charset="0"/>
              </a:rPr>
              <a:t>Number and Percentage of donations by donor status, 2015-2017</a:t>
            </a:r>
            <a:endParaRPr lang="ka-GE" sz="1200" dirty="0">
              <a:solidFill>
                <a:schemeClr val="accent1">
                  <a:lumMod val="50000"/>
                </a:schemeClr>
              </a:solidFill>
              <a:latin typeface="Sylfaen" panose="010A0502050306030303" pitchFamily="18" charset="0"/>
            </a:endParaRPr>
          </a:p>
        </p:txBody>
      </p:sp>
      <p:graphicFrame>
        <p:nvGraphicFramePr>
          <p:cNvPr id="10" name="Chart 9"/>
          <p:cNvGraphicFramePr/>
          <p:nvPr>
            <p:extLst>
              <p:ext uri="{D42A27DB-BD31-4B8C-83A1-F6EECF244321}">
                <p14:modId xmlns:p14="http://schemas.microsoft.com/office/powerpoint/2010/main" val="1449196529"/>
              </p:ext>
            </p:extLst>
          </p:nvPr>
        </p:nvGraphicFramePr>
        <p:xfrm>
          <a:off x="749508" y="2302934"/>
          <a:ext cx="7837713" cy="382693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9184500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87651" y="283691"/>
            <a:ext cx="7772400" cy="639762"/>
          </a:xfrm>
        </p:spPr>
        <p:txBody>
          <a:bodyPr>
            <a:noAutofit/>
          </a:bodyPr>
          <a:lstStyle/>
          <a:p>
            <a:pPr algn="ctr"/>
            <a:r>
              <a:rPr lang="en-US" sz="3200" dirty="0" smtClean="0">
                <a:solidFill>
                  <a:schemeClr val="accent1">
                    <a:lumMod val="50000"/>
                  </a:schemeClr>
                </a:solidFill>
                <a:latin typeface="Sylfaen" panose="010A0502050306030303" pitchFamily="18" charset="0"/>
              </a:rPr>
              <a:t>Main Challenges</a:t>
            </a:r>
            <a:endParaRPr lang="en-US" sz="3200" dirty="0">
              <a:solidFill>
                <a:schemeClr val="accent1">
                  <a:lumMod val="50000"/>
                </a:schemeClr>
              </a:solidFill>
              <a:latin typeface="Sylfaen" panose="010A0502050306030303" pitchFamily="18" charset="0"/>
            </a:endParaRPr>
          </a:p>
        </p:txBody>
      </p:sp>
      <p:sp>
        <p:nvSpPr>
          <p:cNvPr id="5" name="Content Placeholder 2"/>
          <p:cNvSpPr>
            <a:spLocks noGrp="1"/>
          </p:cNvSpPr>
          <p:nvPr>
            <p:ph sz="quarter" idx="1"/>
          </p:nvPr>
        </p:nvSpPr>
        <p:spPr>
          <a:xfrm>
            <a:off x="498946" y="1218947"/>
            <a:ext cx="8153400" cy="4658069"/>
          </a:xfrm>
        </p:spPr>
        <p:txBody>
          <a:bodyPr>
            <a:normAutofit fontScale="92500" lnSpcReduction="20000"/>
          </a:bodyPr>
          <a:lstStyle/>
          <a:p>
            <a:pPr marL="177800" lvl="1" indent="-177800">
              <a:spcBef>
                <a:spcPts val="580"/>
              </a:spcBef>
            </a:pPr>
            <a:r>
              <a:rPr lang="en-US" sz="2000" dirty="0" smtClean="0">
                <a:solidFill>
                  <a:schemeClr val="accent1">
                    <a:lumMod val="50000"/>
                  </a:schemeClr>
                </a:solidFill>
                <a:latin typeface="Sylfaen" pitchFamily="18" charset="0"/>
                <a:cs typeface="Arial" panose="020B0604020202020204" pitchFamily="34" charset="0"/>
              </a:rPr>
              <a:t>BTS organization</a:t>
            </a:r>
          </a:p>
          <a:p>
            <a:pPr marL="355600" lvl="2" indent="-177800">
              <a:spcBef>
                <a:spcPts val="580"/>
              </a:spcBef>
              <a:buNone/>
            </a:pPr>
            <a:r>
              <a:rPr lang="en-US" sz="1600" dirty="0" smtClean="0">
                <a:solidFill>
                  <a:schemeClr val="accent1">
                    <a:lumMod val="50000"/>
                  </a:schemeClr>
                </a:solidFill>
                <a:latin typeface="Sylfaen" pitchFamily="18" charset="0"/>
                <a:cs typeface="Arial" panose="020B0604020202020204" pitchFamily="34" charset="0"/>
              </a:rPr>
              <a:t>- </a:t>
            </a:r>
            <a:r>
              <a:rPr lang="en-US" sz="1500" dirty="0" smtClean="0">
                <a:solidFill>
                  <a:schemeClr val="accent1">
                    <a:lumMod val="50000"/>
                  </a:schemeClr>
                </a:solidFill>
                <a:latin typeface="Sylfaen" pitchFamily="18" charset="0"/>
                <a:cs typeface="Arial" panose="020B0604020202020204" pitchFamily="34" charset="0"/>
              </a:rPr>
              <a:t>Current </a:t>
            </a:r>
            <a:r>
              <a:rPr lang="en-US" sz="1500" dirty="0">
                <a:solidFill>
                  <a:schemeClr val="accent1">
                    <a:lumMod val="50000"/>
                  </a:schemeClr>
                </a:solidFill>
                <a:latin typeface="Sylfaen" pitchFamily="18" charset="0"/>
                <a:cs typeface="Arial" panose="020B0604020202020204" pitchFamily="34" charset="0"/>
              </a:rPr>
              <a:t>blood transfusion service is decentralized in Georgia and no single </a:t>
            </a:r>
            <a:r>
              <a:rPr lang="en-US" sz="1500" dirty="0" smtClean="0">
                <a:solidFill>
                  <a:schemeClr val="accent1">
                    <a:lumMod val="50000"/>
                  </a:schemeClr>
                </a:solidFill>
                <a:latin typeface="Sylfaen" pitchFamily="18" charset="0"/>
                <a:cs typeface="Arial" panose="020B0604020202020204" pitchFamily="34" charset="0"/>
              </a:rPr>
              <a:t>management body has been identified so far which will be dedicated to provide surveillance over </a:t>
            </a:r>
            <a:r>
              <a:rPr lang="en-US" sz="1500" dirty="0">
                <a:solidFill>
                  <a:schemeClr val="accent1">
                    <a:lumMod val="50000"/>
                  </a:schemeClr>
                </a:solidFill>
                <a:latin typeface="Sylfaen" pitchFamily="18" charset="0"/>
                <a:cs typeface="Arial" panose="020B0604020202020204" pitchFamily="34" charset="0"/>
              </a:rPr>
              <a:t>blood production and quality assurance at national </a:t>
            </a:r>
            <a:r>
              <a:rPr lang="en-US" sz="1500" dirty="0" smtClean="0">
                <a:solidFill>
                  <a:schemeClr val="accent1">
                    <a:lumMod val="50000"/>
                  </a:schemeClr>
                </a:solidFill>
                <a:latin typeface="Sylfaen" pitchFamily="18" charset="0"/>
                <a:cs typeface="Arial" panose="020B0604020202020204" pitchFamily="34" charset="0"/>
              </a:rPr>
              <a:t>level</a:t>
            </a:r>
          </a:p>
          <a:p>
            <a:pPr marL="0" lvl="1" indent="0">
              <a:spcBef>
                <a:spcPts val="580"/>
              </a:spcBef>
              <a:buNone/>
            </a:pPr>
            <a:endParaRPr lang="en-US" sz="900" dirty="0">
              <a:solidFill>
                <a:schemeClr val="accent1">
                  <a:lumMod val="50000"/>
                </a:schemeClr>
              </a:solidFill>
              <a:latin typeface="Sylfaen" pitchFamily="18" charset="0"/>
              <a:cs typeface="Arial" panose="020B0604020202020204" pitchFamily="34" charset="0"/>
            </a:endParaRPr>
          </a:p>
          <a:p>
            <a:pPr marL="355600" lvl="2" indent="-88900">
              <a:spcBef>
                <a:spcPts val="580"/>
              </a:spcBef>
              <a:buNone/>
              <a:tabLst>
                <a:tab pos="355600" algn="l"/>
              </a:tabLst>
            </a:pPr>
            <a:r>
              <a:rPr lang="en-US" sz="1500" dirty="0" smtClean="0">
                <a:solidFill>
                  <a:schemeClr val="accent1">
                    <a:lumMod val="50000"/>
                  </a:schemeClr>
                </a:solidFill>
                <a:latin typeface="Sylfaen" pitchFamily="18" charset="0"/>
                <a:cs typeface="Arial" panose="020B0604020202020204" pitchFamily="34" charset="0"/>
              </a:rPr>
              <a:t>- </a:t>
            </a:r>
            <a:r>
              <a:rPr lang="en-US" sz="1500" dirty="0">
                <a:solidFill>
                  <a:schemeClr val="accent1">
                    <a:lumMod val="50000"/>
                  </a:schemeClr>
                </a:solidFill>
                <a:latin typeface="Sylfaen" pitchFamily="18" charset="0"/>
                <a:cs typeface="Arial" panose="020B0604020202020204" pitchFamily="34" charset="0"/>
              </a:rPr>
              <a:t>At present, there are 22 blood banks holding state license for production of blood and blood products, but only 15 of them are engaged in the State Safe Blood Program </a:t>
            </a:r>
          </a:p>
          <a:p>
            <a:pPr marL="0" lvl="1" indent="0">
              <a:spcBef>
                <a:spcPts val="580"/>
              </a:spcBef>
              <a:buClr>
                <a:schemeClr val="accent1"/>
              </a:buClr>
              <a:buNone/>
            </a:pPr>
            <a:endParaRPr lang="en-US" sz="800" dirty="0">
              <a:solidFill>
                <a:schemeClr val="accent1">
                  <a:lumMod val="50000"/>
                </a:schemeClr>
              </a:solidFill>
              <a:latin typeface="Sylfaen" pitchFamily="18" charset="0"/>
              <a:cs typeface="Arial" panose="020B0604020202020204" pitchFamily="34" charset="0"/>
            </a:endParaRPr>
          </a:p>
          <a:p>
            <a:pPr marL="274320" lvl="1" indent="-274320">
              <a:spcBef>
                <a:spcPts val="580"/>
              </a:spcBef>
            </a:pPr>
            <a:r>
              <a:rPr lang="en-US" sz="2000" dirty="0" smtClean="0">
                <a:solidFill>
                  <a:schemeClr val="accent1">
                    <a:lumMod val="50000"/>
                  </a:schemeClr>
                </a:solidFill>
                <a:latin typeface="Sylfaen" pitchFamily="18" charset="0"/>
                <a:cs typeface="Arial" panose="020B0604020202020204" pitchFamily="34" charset="0"/>
              </a:rPr>
              <a:t>Legal status of blood banks</a:t>
            </a:r>
            <a:endParaRPr lang="en-US" sz="2000" dirty="0">
              <a:solidFill>
                <a:schemeClr val="accent1">
                  <a:lumMod val="50000"/>
                </a:schemeClr>
              </a:solidFill>
              <a:latin typeface="Sylfaen" pitchFamily="18" charset="0"/>
              <a:cs typeface="Arial" panose="020B0604020202020204" pitchFamily="34" charset="0"/>
            </a:endParaRPr>
          </a:p>
          <a:p>
            <a:pPr marL="355600" lvl="1" indent="-88900">
              <a:spcBef>
                <a:spcPts val="580"/>
              </a:spcBef>
              <a:buNone/>
            </a:pPr>
            <a:r>
              <a:rPr lang="en-US" sz="1600" dirty="0" smtClean="0">
                <a:solidFill>
                  <a:schemeClr val="accent1">
                    <a:lumMod val="50000"/>
                  </a:schemeClr>
                </a:solidFill>
                <a:latin typeface="Sylfaen" pitchFamily="18" charset="0"/>
                <a:cs typeface="Arial" panose="020B0604020202020204" pitchFamily="34" charset="0"/>
              </a:rPr>
              <a:t>- </a:t>
            </a:r>
            <a:r>
              <a:rPr lang="en-US" sz="1500" dirty="0" smtClean="0">
                <a:solidFill>
                  <a:schemeClr val="accent1">
                    <a:lumMod val="50000"/>
                  </a:schemeClr>
                </a:solidFill>
                <a:latin typeface="Sylfaen" pitchFamily="18" charset="0"/>
                <a:cs typeface="Arial" panose="020B0604020202020204" pitchFamily="34" charset="0"/>
              </a:rPr>
              <a:t>Approx</a:t>
            </a:r>
            <a:r>
              <a:rPr lang="en-US" sz="1500" dirty="0">
                <a:solidFill>
                  <a:schemeClr val="accent1">
                    <a:lumMod val="50000"/>
                  </a:schemeClr>
                </a:solidFill>
                <a:latin typeface="Sylfaen" pitchFamily="18" charset="0"/>
                <a:cs typeface="Arial" panose="020B0604020202020204" pitchFamily="34" charset="0"/>
              </a:rPr>
              <a:t>. 90% of blood banks are profit-based organizations raising serious safety and ethical </a:t>
            </a:r>
            <a:r>
              <a:rPr lang="en-US" sz="1500" dirty="0" smtClean="0">
                <a:solidFill>
                  <a:schemeClr val="accent1">
                    <a:lumMod val="50000"/>
                  </a:schemeClr>
                </a:solidFill>
                <a:latin typeface="Sylfaen" pitchFamily="18" charset="0"/>
                <a:cs typeface="Arial" panose="020B0604020202020204" pitchFamily="34" charset="0"/>
              </a:rPr>
              <a:t>concerns</a:t>
            </a:r>
          </a:p>
          <a:p>
            <a:pPr marL="274320" lvl="1" indent="-274320">
              <a:spcBef>
                <a:spcPts val="580"/>
              </a:spcBef>
              <a:buClr>
                <a:schemeClr val="accent1"/>
              </a:buClr>
              <a:buNone/>
            </a:pPr>
            <a:endParaRPr lang="en-US" sz="800" dirty="0" smtClean="0">
              <a:solidFill>
                <a:schemeClr val="accent1">
                  <a:lumMod val="50000"/>
                </a:schemeClr>
              </a:solidFill>
              <a:latin typeface="Sylfaen" pitchFamily="18" charset="0"/>
              <a:cs typeface="Arial" panose="020B0604020202020204" pitchFamily="34" charset="0"/>
            </a:endParaRPr>
          </a:p>
          <a:p>
            <a:pPr marL="228600" lvl="1" algn="just">
              <a:spcBef>
                <a:spcPts val="1000"/>
              </a:spcBef>
            </a:pPr>
            <a:r>
              <a:rPr lang="en-US" sz="2000" dirty="0" smtClean="0">
                <a:solidFill>
                  <a:schemeClr val="accent1">
                    <a:lumMod val="50000"/>
                  </a:schemeClr>
                </a:solidFill>
                <a:latin typeface="Sylfaen" pitchFamily="18" charset="0"/>
                <a:cs typeface="Arial" panose="020B0604020202020204" pitchFamily="34" charset="0"/>
              </a:rPr>
              <a:t>Licensing and accreditation</a:t>
            </a:r>
          </a:p>
          <a:p>
            <a:pPr marL="552450" lvl="1" indent="-285750" algn="just">
              <a:spcBef>
                <a:spcPts val="1000"/>
              </a:spcBef>
              <a:buFontTx/>
              <a:buChar char="-"/>
            </a:pPr>
            <a:r>
              <a:rPr lang="en-US" sz="1500" dirty="0" smtClean="0">
                <a:solidFill>
                  <a:schemeClr val="accent1">
                    <a:lumMod val="50000"/>
                  </a:schemeClr>
                </a:solidFill>
                <a:latin typeface="Sylfaen" pitchFamily="18" charset="0"/>
                <a:cs typeface="Arial" panose="020B0604020202020204" pitchFamily="34" charset="0"/>
              </a:rPr>
              <a:t>Current </a:t>
            </a:r>
            <a:r>
              <a:rPr lang="en-US" sz="1500" dirty="0">
                <a:solidFill>
                  <a:schemeClr val="accent1">
                    <a:lumMod val="50000"/>
                  </a:schemeClr>
                </a:solidFill>
                <a:latin typeface="Sylfaen" pitchFamily="18" charset="0"/>
                <a:cs typeface="Arial" panose="020B0604020202020204" pitchFamily="34" charset="0"/>
              </a:rPr>
              <a:t>blood legislation is suboptimal and inconsistent with modern standards and EU </a:t>
            </a:r>
            <a:r>
              <a:rPr lang="en-US" sz="1500" dirty="0" smtClean="0">
                <a:solidFill>
                  <a:schemeClr val="accent1">
                    <a:lumMod val="50000"/>
                  </a:schemeClr>
                </a:solidFill>
                <a:latin typeface="Sylfaen" pitchFamily="18" charset="0"/>
                <a:cs typeface="Arial" panose="020B0604020202020204" pitchFamily="34" charset="0"/>
              </a:rPr>
              <a:t>directives</a:t>
            </a:r>
          </a:p>
          <a:p>
            <a:pPr marL="552450" lvl="1" indent="-285750" algn="just">
              <a:spcBef>
                <a:spcPts val="1000"/>
              </a:spcBef>
              <a:buFontTx/>
              <a:buChar char="-"/>
            </a:pPr>
            <a:r>
              <a:rPr lang="en-US" sz="1500" dirty="0">
                <a:solidFill>
                  <a:schemeClr val="accent1">
                    <a:lumMod val="50000"/>
                  </a:schemeClr>
                </a:solidFill>
                <a:latin typeface="Sylfaen" pitchFamily="18" charset="0"/>
                <a:cs typeface="Arial" panose="020B0604020202020204" pitchFamily="34" charset="0"/>
              </a:rPr>
              <a:t>There are no effective mechanisms for license suspension or revocation for blood banks that violate even minimal licensing requirements and technical </a:t>
            </a:r>
            <a:r>
              <a:rPr lang="en-US" sz="1500" dirty="0" smtClean="0">
                <a:solidFill>
                  <a:schemeClr val="accent1">
                    <a:lumMod val="50000"/>
                  </a:schemeClr>
                </a:solidFill>
                <a:latin typeface="Sylfaen" pitchFamily="18" charset="0"/>
                <a:cs typeface="Arial" panose="020B0604020202020204" pitchFamily="34" charset="0"/>
              </a:rPr>
              <a:t>regulations</a:t>
            </a:r>
          </a:p>
          <a:p>
            <a:pPr marL="552450" lvl="1" indent="-285750" algn="just">
              <a:spcBef>
                <a:spcPts val="1000"/>
              </a:spcBef>
              <a:buFontTx/>
              <a:buChar char="-"/>
            </a:pPr>
            <a:r>
              <a:rPr lang="en-US" sz="1500" dirty="0" smtClean="0">
                <a:solidFill>
                  <a:schemeClr val="accent1">
                    <a:lumMod val="50000"/>
                  </a:schemeClr>
                </a:solidFill>
                <a:latin typeface="Sylfaen" pitchFamily="18" charset="0"/>
                <a:cs typeface="Arial" panose="020B0604020202020204" pitchFamily="34" charset="0"/>
              </a:rPr>
              <a:t>No accreditation system exists for blood establishments</a:t>
            </a:r>
          </a:p>
          <a:p>
            <a:pPr marL="266700" lvl="1" indent="0" algn="just">
              <a:spcBef>
                <a:spcPts val="1000"/>
              </a:spcBef>
              <a:buNone/>
            </a:pPr>
            <a:endParaRPr lang="en-US" sz="900" dirty="0">
              <a:solidFill>
                <a:schemeClr val="accent1">
                  <a:lumMod val="50000"/>
                </a:schemeClr>
              </a:solidFill>
              <a:latin typeface="Sylfaen" pitchFamily="18" charset="0"/>
              <a:cs typeface="Arial" panose="020B0604020202020204" pitchFamily="34" charset="0"/>
            </a:endParaRPr>
          </a:p>
          <a:p>
            <a:r>
              <a:rPr lang="en-US" sz="1900" dirty="0">
                <a:solidFill>
                  <a:schemeClr val="accent1">
                    <a:lumMod val="50000"/>
                  </a:schemeClr>
                </a:solidFill>
                <a:latin typeface="Sylfaen" pitchFamily="18" charset="0"/>
                <a:cs typeface="Arial" panose="020B0604020202020204" pitchFamily="34" charset="0"/>
              </a:rPr>
              <a:t>Donor selection and recruitment</a:t>
            </a:r>
          </a:p>
          <a:p>
            <a:pPr marL="444500" lvl="1" indent="-177800">
              <a:spcBef>
                <a:spcPts val="580"/>
              </a:spcBef>
              <a:buNone/>
            </a:pPr>
            <a:r>
              <a:rPr lang="en-US" sz="1600" dirty="0">
                <a:solidFill>
                  <a:schemeClr val="accent1">
                    <a:lumMod val="50000"/>
                  </a:schemeClr>
                </a:solidFill>
                <a:latin typeface="Sylfaen" pitchFamily="18" charset="0"/>
                <a:cs typeface="Arial" panose="020B0604020202020204" pitchFamily="34" charset="0"/>
              </a:rPr>
              <a:t>- Paid donations make up circa 70% of donor pool being a serious challenge in terms of blood safety</a:t>
            </a:r>
          </a:p>
          <a:p>
            <a:pPr marL="266700" lvl="1" indent="0" algn="just">
              <a:spcBef>
                <a:spcPts val="1000"/>
              </a:spcBef>
              <a:buNone/>
            </a:pPr>
            <a:endParaRPr lang="en-US" sz="1500" dirty="0">
              <a:solidFill>
                <a:schemeClr val="accent1">
                  <a:lumMod val="50000"/>
                </a:schemeClr>
              </a:solidFill>
              <a:latin typeface="Sylfaen" pitchFamily="18" charset="0"/>
              <a:cs typeface="Arial" panose="020B0604020202020204" pitchFamily="34" charset="0"/>
            </a:endParaRPr>
          </a:p>
          <a:p>
            <a:pPr marL="552450" lvl="1" indent="-285750" algn="just">
              <a:spcBef>
                <a:spcPts val="1000"/>
              </a:spcBef>
              <a:buFontTx/>
              <a:buChar char="-"/>
            </a:pPr>
            <a:endParaRPr lang="en-US" sz="1600" dirty="0" smtClean="0">
              <a:solidFill>
                <a:schemeClr val="accent1">
                  <a:lumMod val="50000"/>
                </a:schemeClr>
              </a:solidFill>
              <a:latin typeface="Sylfaen" pitchFamily="18" charset="0"/>
              <a:cs typeface="Arial" panose="020B0604020202020204" pitchFamily="34" charset="0"/>
            </a:endParaRPr>
          </a:p>
          <a:p>
            <a:pPr marL="355600" lvl="1" indent="-88900" algn="just">
              <a:spcBef>
                <a:spcPts val="1000"/>
              </a:spcBef>
              <a:buNone/>
            </a:pPr>
            <a:endParaRPr lang="en-US" sz="1600" dirty="0">
              <a:solidFill>
                <a:schemeClr val="accent1">
                  <a:lumMod val="50000"/>
                </a:schemeClr>
              </a:solidFill>
              <a:latin typeface="Sylfaen" pitchFamily="18" charset="0"/>
              <a:cs typeface="Arial" panose="020B0604020202020204" pitchFamily="34" charset="0"/>
            </a:endParaRPr>
          </a:p>
          <a:p>
            <a:pPr marL="228600" lvl="1" algn="just">
              <a:spcBef>
                <a:spcPts val="1000"/>
              </a:spcBef>
            </a:pPr>
            <a:endParaRPr lang="en-US" sz="2000" dirty="0">
              <a:solidFill>
                <a:schemeClr val="accent1">
                  <a:lumMod val="50000"/>
                </a:schemeClr>
              </a:solidFill>
              <a:latin typeface="Sylfaen" pitchFamily="18" charset="0"/>
              <a:cs typeface="Arial" panose="020B0604020202020204" pitchFamily="34" charset="0"/>
            </a:endParaRPr>
          </a:p>
          <a:p>
            <a:pPr marL="0" indent="0" algn="just">
              <a:buNone/>
            </a:pPr>
            <a:endParaRPr lang="en-US" sz="2000" dirty="0">
              <a:solidFill>
                <a:schemeClr val="accent1">
                  <a:lumMod val="50000"/>
                </a:schemeClr>
              </a:solidFill>
              <a:latin typeface="Sylfaen" pitchFamily="18" charset="0"/>
              <a:cs typeface="Arial" panose="020B0604020202020204" pitchFamily="34" charset="0"/>
            </a:endParaRPr>
          </a:p>
          <a:p>
            <a:pPr algn="just">
              <a:buNone/>
            </a:pPr>
            <a:endParaRPr lang="en-US" sz="2000" dirty="0">
              <a:solidFill>
                <a:schemeClr val="accent1">
                  <a:lumMod val="50000"/>
                </a:schemeClr>
              </a:solidFill>
              <a:latin typeface="Sylfaen" pitchFamily="18" charset="0"/>
              <a:cs typeface="Arial" panose="020B0604020202020204" pitchFamily="34" charset="0"/>
            </a:endParaRPr>
          </a:p>
          <a:p>
            <a:pPr algn="just"/>
            <a:endParaRPr lang="en-US" sz="2000" dirty="0">
              <a:solidFill>
                <a:schemeClr val="accent1">
                  <a:lumMod val="50000"/>
                </a:schemeClr>
              </a:solidFill>
              <a:latin typeface="Sylfaen" pitchFamily="18" charset="0"/>
              <a:cs typeface="Arial" panose="020B0604020202020204" pitchFamily="34" charset="0"/>
            </a:endParaRPr>
          </a:p>
          <a:p>
            <a:pPr marL="274320" lvl="1" indent="-274320">
              <a:spcBef>
                <a:spcPts val="580"/>
              </a:spcBef>
              <a:buClr>
                <a:schemeClr val="accent1"/>
              </a:buClr>
            </a:pPr>
            <a:endParaRPr lang="en-US" sz="2200" dirty="0" smtClean="0">
              <a:solidFill>
                <a:srgbClr val="002060"/>
              </a:solidFill>
              <a:latin typeface="Calibri" pitchFamily="34" charset="0"/>
              <a:cs typeface="Calibri" pitchFamily="34" charset="0"/>
            </a:endParaRPr>
          </a:p>
          <a:p>
            <a:endParaRPr lang="en-US" dirty="0">
              <a:solidFill>
                <a:srgbClr val="002060"/>
              </a:solidFill>
              <a:latin typeface="Calibri" pitchFamily="34" charset="0"/>
              <a:cs typeface="Calibri" pitchFamily="34" charset="0"/>
            </a:endParaRPr>
          </a:p>
        </p:txBody>
      </p:sp>
    </p:spTree>
    <p:extLst>
      <p:ext uri="{BB962C8B-B14F-4D97-AF65-F5344CB8AC3E}">
        <p14:creationId xmlns:p14="http://schemas.microsoft.com/office/powerpoint/2010/main" val="10800745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533400" y="482868"/>
            <a:ext cx="7772400" cy="639762"/>
          </a:xfrm>
        </p:spPr>
        <p:txBody>
          <a:bodyPr>
            <a:noAutofit/>
          </a:bodyPr>
          <a:lstStyle/>
          <a:p>
            <a:pPr algn="ctr"/>
            <a:r>
              <a:rPr lang="en-US" sz="3200" dirty="0">
                <a:solidFill>
                  <a:schemeClr val="accent1">
                    <a:lumMod val="50000"/>
                  </a:schemeClr>
                </a:solidFill>
                <a:latin typeface="Sylfaen" panose="010A0502050306030303" pitchFamily="18" charset="0"/>
              </a:rPr>
              <a:t>Main Challenges</a:t>
            </a:r>
          </a:p>
        </p:txBody>
      </p:sp>
      <p:sp>
        <p:nvSpPr>
          <p:cNvPr id="5" name="Content Placeholder 2"/>
          <p:cNvSpPr>
            <a:spLocks noGrp="1"/>
          </p:cNvSpPr>
          <p:nvPr>
            <p:ph sz="quarter" idx="1"/>
          </p:nvPr>
        </p:nvSpPr>
        <p:spPr>
          <a:xfrm>
            <a:off x="533400" y="1371205"/>
            <a:ext cx="8153400" cy="5300804"/>
          </a:xfrm>
        </p:spPr>
        <p:txBody>
          <a:bodyPr>
            <a:normAutofit/>
          </a:bodyPr>
          <a:lstStyle/>
          <a:p>
            <a:pPr marL="0" lvl="1" indent="0">
              <a:spcBef>
                <a:spcPts val="580"/>
              </a:spcBef>
              <a:buNone/>
            </a:pPr>
            <a:endParaRPr lang="en-US" sz="800" dirty="0" smtClean="0">
              <a:solidFill>
                <a:schemeClr val="accent1">
                  <a:lumMod val="50000"/>
                </a:schemeClr>
              </a:solidFill>
              <a:latin typeface="Sylfaen" pitchFamily="18" charset="0"/>
              <a:cs typeface="Arial" panose="020B0604020202020204" pitchFamily="34" charset="0"/>
            </a:endParaRPr>
          </a:p>
          <a:p>
            <a:r>
              <a:rPr lang="en-US" sz="1900" dirty="0" smtClean="0">
                <a:solidFill>
                  <a:schemeClr val="accent1">
                    <a:lumMod val="50000"/>
                  </a:schemeClr>
                </a:solidFill>
                <a:latin typeface="Sylfaen" pitchFamily="18" charset="0"/>
                <a:cs typeface="Arial" panose="020B0604020202020204" pitchFamily="34" charset="0"/>
              </a:rPr>
              <a:t>Blood Collection</a:t>
            </a:r>
            <a:endParaRPr lang="en-US" sz="1900" dirty="0">
              <a:solidFill>
                <a:schemeClr val="accent1">
                  <a:lumMod val="50000"/>
                </a:schemeClr>
              </a:solidFill>
              <a:latin typeface="Sylfaen" pitchFamily="18" charset="0"/>
              <a:cs typeface="Arial" panose="020B0604020202020204" pitchFamily="34" charset="0"/>
            </a:endParaRPr>
          </a:p>
          <a:p>
            <a:pPr marL="552450" lvl="1" indent="-285750">
              <a:buFontTx/>
              <a:buChar char="-"/>
            </a:pPr>
            <a:r>
              <a:rPr lang="en-US" sz="1400" dirty="0" smtClean="0">
                <a:solidFill>
                  <a:schemeClr val="accent1">
                    <a:lumMod val="50000"/>
                  </a:schemeClr>
                </a:solidFill>
                <a:latin typeface="Sylfaen" pitchFamily="18" charset="0"/>
                <a:cs typeface="Arial" panose="020B0604020202020204" pitchFamily="34" charset="0"/>
              </a:rPr>
              <a:t>low </a:t>
            </a:r>
            <a:r>
              <a:rPr lang="en-US" sz="1400" dirty="0">
                <a:solidFill>
                  <a:schemeClr val="accent1">
                    <a:lumMod val="50000"/>
                  </a:schemeClr>
                </a:solidFill>
                <a:latin typeface="Sylfaen" pitchFamily="18" charset="0"/>
                <a:cs typeface="Arial" panose="020B0604020202020204" pitchFamily="34" charset="0"/>
              </a:rPr>
              <a:t>standing inventory and limited product </a:t>
            </a:r>
            <a:r>
              <a:rPr lang="en-US" sz="1400" dirty="0" smtClean="0">
                <a:solidFill>
                  <a:schemeClr val="accent1">
                    <a:lumMod val="50000"/>
                  </a:schemeClr>
                </a:solidFill>
                <a:latin typeface="Sylfaen" pitchFamily="18" charset="0"/>
                <a:cs typeface="Arial" panose="020B0604020202020204" pitchFamily="34" charset="0"/>
              </a:rPr>
              <a:t>diversity</a:t>
            </a:r>
          </a:p>
          <a:p>
            <a:r>
              <a:rPr lang="en-US" sz="1900" dirty="0" smtClean="0">
                <a:solidFill>
                  <a:schemeClr val="accent1">
                    <a:lumMod val="50000"/>
                  </a:schemeClr>
                </a:solidFill>
                <a:latin typeface="Sylfaen" pitchFamily="18" charset="0"/>
                <a:cs typeface="Arial" panose="020B0604020202020204" pitchFamily="34" charset="0"/>
              </a:rPr>
              <a:t>Laboratory Testing</a:t>
            </a:r>
          </a:p>
          <a:p>
            <a:pPr marL="355600" indent="-88900">
              <a:buFontTx/>
              <a:buChar char="-"/>
            </a:pPr>
            <a:r>
              <a:rPr lang="en-US" sz="1400" dirty="0" smtClean="0">
                <a:solidFill>
                  <a:schemeClr val="accent1">
                    <a:lumMod val="50000"/>
                  </a:schemeClr>
                </a:solidFill>
                <a:latin typeface="Sylfaen" pitchFamily="18" charset="0"/>
                <a:cs typeface="Arial" panose="020B0604020202020204" pitchFamily="34" charset="0"/>
              </a:rPr>
              <a:t>exclusive </a:t>
            </a:r>
            <a:r>
              <a:rPr lang="en-US" sz="1400" dirty="0">
                <a:solidFill>
                  <a:schemeClr val="accent1">
                    <a:lumMod val="50000"/>
                  </a:schemeClr>
                </a:solidFill>
                <a:latin typeface="Sylfaen" pitchFamily="18" charset="0"/>
                <a:cs typeface="Arial" panose="020B0604020202020204" pitchFamily="34" charset="0"/>
              </a:rPr>
              <a:t>serological testing, reliance on semi-automated and rapid platforms, deficient testing algorithms, lack of confirmatory testing etc</a:t>
            </a:r>
            <a:r>
              <a:rPr lang="en-US" sz="1400" dirty="0" smtClean="0">
                <a:solidFill>
                  <a:schemeClr val="accent1">
                    <a:lumMod val="50000"/>
                  </a:schemeClr>
                </a:solidFill>
                <a:latin typeface="Sylfaen" pitchFamily="18" charset="0"/>
                <a:cs typeface="Arial" panose="020B0604020202020204" pitchFamily="34" charset="0"/>
              </a:rPr>
              <a:t>.</a:t>
            </a:r>
          </a:p>
          <a:p>
            <a:r>
              <a:rPr lang="en-US" sz="1900" dirty="0" smtClean="0">
                <a:solidFill>
                  <a:schemeClr val="accent1">
                    <a:lumMod val="50000"/>
                  </a:schemeClr>
                </a:solidFill>
                <a:latin typeface="Sylfaen" pitchFamily="18" charset="0"/>
                <a:cs typeface="Arial" panose="020B0604020202020204" pitchFamily="34" charset="0"/>
              </a:rPr>
              <a:t>Blood </a:t>
            </a:r>
            <a:r>
              <a:rPr lang="en-US" sz="1900" dirty="0">
                <a:solidFill>
                  <a:schemeClr val="accent1">
                    <a:lumMod val="50000"/>
                  </a:schemeClr>
                </a:solidFill>
                <a:latin typeface="Sylfaen" pitchFamily="18" charset="0"/>
                <a:cs typeface="Arial" panose="020B0604020202020204" pitchFamily="34" charset="0"/>
              </a:rPr>
              <a:t>utilization and clinical practice</a:t>
            </a:r>
          </a:p>
          <a:p>
            <a:pPr marL="355600" lvl="1" indent="-88900">
              <a:buFontTx/>
              <a:buChar char="-"/>
            </a:pPr>
            <a:r>
              <a:rPr lang="en-US" sz="1500" dirty="0" smtClean="0">
                <a:solidFill>
                  <a:schemeClr val="accent1">
                    <a:lumMod val="50000"/>
                  </a:schemeClr>
                </a:solidFill>
                <a:latin typeface="Sylfaen" pitchFamily="18" charset="0"/>
                <a:cs typeface="Arial" panose="020B0604020202020204" pitchFamily="34" charset="0"/>
              </a:rPr>
              <a:t>Lack of </a:t>
            </a:r>
            <a:r>
              <a:rPr lang="en-US" sz="1500" dirty="0">
                <a:solidFill>
                  <a:schemeClr val="accent1">
                    <a:lumMod val="50000"/>
                  </a:schemeClr>
                </a:solidFill>
                <a:latin typeface="Sylfaen" pitchFamily="18" charset="0"/>
                <a:cs typeface="Arial" panose="020B0604020202020204" pitchFamily="34" charset="0"/>
              </a:rPr>
              <a:t>clinical guidelines </a:t>
            </a:r>
            <a:r>
              <a:rPr lang="en-US" sz="1500" dirty="0" smtClean="0">
                <a:solidFill>
                  <a:schemeClr val="accent1">
                    <a:lumMod val="50000"/>
                  </a:schemeClr>
                </a:solidFill>
                <a:latin typeface="Sylfaen" pitchFamily="18" charset="0"/>
                <a:cs typeface="Arial" panose="020B0604020202020204" pitchFamily="34" charset="0"/>
              </a:rPr>
              <a:t>for blood transfusion</a:t>
            </a:r>
          </a:p>
          <a:p>
            <a:pPr marL="355600" lvl="1" indent="-88900">
              <a:buFontTx/>
              <a:buChar char="-"/>
            </a:pPr>
            <a:r>
              <a:rPr lang="en-US" sz="1500" dirty="0">
                <a:solidFill>
                  <a:schemeClr val="accent1">
                    <a:lumMod val="50000"/>
                  </a:schemeClr>
                </a:solidFill>
                <a:latin typeface="Sylfaen" pitchFamily="18" charset="0"/>
                <a:cs typeface="Arial" panose="020B0604020202020204" pitchFamily="34" charset="0"/>
              </a:rPr>
              <a:t>No</a:t>
            </a:r>
            <a:r>
              <a:rPr lang="en-US" sz="1500" dirty="0" smtClean="0">
                <a:solidFill>
                  <a:schemeClr val="accent1">
                    <a:lumMod val="50000"/>
                  </a:schemeClr>
                </a:solidFill>
                <a:latin typeface="Sylfaen" pitchFamily="18" charset="0"/>
                <a:cs typeface="Arial" panose="020B0604020202020204" pitchFamily="34" charset="0"/>
              </a:rPr>
              <a:t> post-transfusion surveillance, no lookback, virtual absence of reporting to blood centers </a:t>
            </a:r>
            <a:endParaRPr lang="en-US" sz="1500" dirty="0">
              <a:solidFill>
                <a:schemeClr val="accent1">
                  <a:lumMod val="50000"/>
                </a:schemeClr>
              </a:solidFill>
              <a:latin typeface="Sylfaen" pitchFamily="18" charset="0"/>
              <a:cs typeface="Arial" panose="020B0604020202020204" pitchFamily="34" charset="0"/>
            </a:endParaRPr>
          </a:p>
          <a:p>
            <a:r>
              <a:rPr lang="en-US" sz="2000" dirty="0">
                <a:solidFill>
                  <a:schemeClr val="accent1">
                    <a:lumMod val="50000"/>
                  </a:schemeClr>
                </a:solidFill>
                <a:latin typeface="Sylfaen" pitchFamily="18" charset="0"/>
                <a:cs typeface="Arial" panose="020B0604020202020204" pitchFamily="34" charset="0"/>
              </a:rPr>
              <a:t>Quality assurance </a:t>
            </a:r>
          </a:p>
          <a:p>
            <a:pPr marL="355600" lvl="1" indent="-88900">
              <a:buNone/>
            </a:pPr>
            <a:r>
              <a:rPr lang="en-US" sz="1500" dirty="0" smtClean="0">
                <a:solidFill>
                  <a:schemeClr val="accent1">
                    <a:lumMod val="50000"/>
                  </a:schemeClr>
                </a:solidFill>
                <a:latin typeface="Sylfaen" pitchFamily="18" charset="0"/>
                <a:cs typeface="Arial" panose="020B0604020202020204" pitchFamily="34" charset="0"/>
              </a:rPr>
              <a:t>- Lack </a:t>
            </a:r>
            <a:r>
              <a:rPr lang="en-US" sz="1500" dirty="0">
                <a:solidFill>
                  <a:schemeClr val="accent1">
                    <a:lumMod val="50000"/>
                  </a:schemeClr>
                </a:solidFill>
                <a:latin typeface="Sylfaen" pitchFamily="18" charset="0"/>
                <a:cs typeface="Arial" panose="020B0604020202020204" pitchFamily="34" charset="0"/>
              </a:rPr>
              <a:t>of standardization, SOPs for blood production procedures including donor selection, blood collection, preparation, </a:t>
            </a:r>
            <a:r>
              <a:rPr lang="en-US" sz="1500" dirty="0" smtClean="0">
                <a:solidFill>
                  <a:schemeClr val="accent1">
                    <a:lumMod val="50000"/>
                  </a:schemeClr>
                </a:solidFill>
                <a:latin typeface="Sylfaen" pitchFamily="18" charset="0"/>
                <a:cs typeface="Arial" panose="020B0604020202020204" pitchFamily="34" charset="0"/>
              </a:rPr>
              <a:t>testing</a:t>
            </a:r>
            <a:r>
              <a:rPr lang="en-US" sz="1500" dirty="0">
                <a:solidFill>
                  <a:schemeClr val="accent1">
                    <a:lumMod val="50000"/>
                  </a:schemeClr>
                </a:solidFill>
                <a:latin typeface="Sylfaen" pitchFamily="18" charset="0"/>
                <a:cs typeface="Arial" panose="020B0604020202020204" pitchFamily="34" charset="0"/>
              </a:rPr>
              <a:t>, </a:t>
            </a:r>
            <a:r>
              <a:rPr lang="en-US" sz="1500" dirty="0" smtClean="0">
                <a:solidFill>
                  <a:schemeClr val="accent1">
                    <a:lumMod val="50000"/>
                  </a:schemeClr>
                </a:solidFill>
                <a:latin typeface="Sylfaen" pitchFamily="18" charset="0"/>
                <a:cs typeface="Arial" panose="020B0604020202020204" pitchFamily="34" charset="0"/>
              </a:rPr>
              <a:t>labeling, handling</a:t>
            </a:r>
            <a:r>
              <a:rPr lang="en-US" sz="1500" dirty="0">
                <a:solidFill>
                  <a:schemeClr val="accent1">
                    <a:lumMod val="50000"/>
                  </a:schemeClr>
                </a:solidFill>
                <a:latin typeface="Sylfaen" pitchFamily="18" charset="0"/>
                <a:cs typeface="Arial" panose="020B0604020202020204" pitchFamily="34" charset="0"/>
              </a:rPr>
              <a:t>, storage, cold chain, usage etc.</a:t>
            </a:r>
          </a:p>
          <a:p>
            <a:pPr marL="444500" lvl="1" indent="-177800">
              <a:spcBef>
                <a:spcPts val="580"/>
              </a:spcBef>
              <a:buNone/>
            </a:pPr>
            <a:r>
              <a:rPr lang="en-US" sz="1500" dirty="0" smtClean="0">
                <a:solidFill>
                  <a:schemeClr val="accent1">
                    <a:lumMod val="50000"/>
                  </a:schemeClr>
                </a:solidFill>
                <a:latin typeface="Sylfaen" pitchFamily="18" charset="0"/>
                <a:cs typeface="Arial" panose="020B0604020202020204" pitchFamily="34" charset="0"/>
              </a:rPr>
              <a:t>- No effective external </a:t>
            </a:r>
            <a:r>
              <a:rPr lang="en-US" sz="1500" dirty="0">
                <a:solidFill>
                  <a:schemeClr val="accent1">
                    <a:lumMod val="50000"/>
                  </a:schemeClr>
                </a:solidFill>
                <a:latin typeface="Sylfaen" pitchFamily="18" charset="0"/>
                <a:cs typeface="Arial" panose="020B0604020202020204" pitchFamily="34" charset="0"/>
              </a:rPr>
              <a:t>quality control mechanisms established </a:t>
            </a:r>
            <a:r>
              <a:rPr lang="en-US" sz="1500" dirty="0" smtClean="0">
                <a:solidFill>
                  <a:schemeClr val="accent1">
                    <a:lumMod val="50000"/>
                  </a:schemeClr>
                </a:solidFill>
                <a:latin typeface="Sylfaen" pitchFamily="18" charset="0"/>
                <a:cs typeface="Arial" panose="020B0604020202020204" pitchFamily="34" charset="0"/>
              </a:rPr>
              <a:t>for </a:t>
            </a:r>
            <a:r>
              <a:rPr lang="en-US" sz="1500" dirty="0">
                <a:solidFill>
                  <a:schemeClr val="accent1">
                    <a:lumMod val="50000"/>
                  </a:schemeClr>
                </a:solidFill>
                <a:latin typeface="Sylfaen" pitchFamily="18" charset="0"/>
                <a:cs typeface="Arial" panose="020B0604020202020204" pitchFamily="34" charset="0"/>
              </a:rPr>
              <a:t>blood banks not participating in the State Safe Blood Program</a:t>
            </a:r>
          </a:p>
          <a:p>
            <a:pPr marL="342900" lvl="1" indent="-342900">
              <a:spcBef>
                <a:spcPts val="580"/>
              </a:spcBef>
            </a:pPr>
            <a:endParaRPr lang="en-US" sz="2000" dirty="0">
              <a:solidFill>
                <a:schemeClr val="accent1">
                  <a:lumMod val="50000"/>
                </a:schemeClr>
              </a:solidFill>
              <a:latin typeface="Sylfaen" pitchFamily="18" charset="0"/>
              <a:cs typeface="Arial" panose="020B0604020202020204" pitchFamily="34" charset="0"/>
            </a:endParaRPr>
          </a:p>
          <a:p>
            <a:pPr marL="274320" lvl="1" indent="-274320">
              <a:spcBef>
                <a:spcPts val="580"/>
              </a:spcBef>
              <a:buClr>
                <a:schemeClr val="accent1"/>
              </a:buClr>
            </a:pPr>
            <a:endParaRPr lang="en-US" sz="2800" dirty="0">
              <a:solidFill>
                <a:srgbClr val="002060"/>
              </a:solidFill>
              <a:latin typeface="Calibri" pitchFamily="34" charset="0"/>
              <a:cs typeface="Calibri" pitchFamily="34" charset="0"/>
            </a:endParaRPr>
          </a:p>
          <a:p>
            <a:pPr algn="just"/>
            <a:endParaRPr lang="en-US" sz="2400" dirty="0" smtClean="0">
              <a:solidFill>
                <a:srgbClr val="002060"/>
              </a:solidFill>
              <a:latin typeface="Calibri" pitchFamily="34" charset="0"/>
              <a:cs typeface="Calibri" pitchFamily="34" charset="0"/>
            </a:endParaRPr>
          </a:p>
          <a:p>
            <a:pPr marL="274320" lvl="1" indent="-274320">
              <a:spcBef>
                <a:spcPts val="580"/>
              </a:spcBef>
              <a:buClr>
                <a:schemeClr val="accent1"/>
              </a:buClr>
            </a:pPr>
            <a:endParaRPr lang="en-US" sz="2200" dirty="0" smtClean="0">
              <a:solidFill>
                <a:srgbClr val="002060"/>
              </a:solidFill>
              <a:latin typeface="Calibri" pitchFamily="34" charset="0"/>
              <a:cs typeface="Calibri" pitchFamily="34" charset="0"/>
            </a:endParaRPr>
          </a:p>
          <a:p>
            <a:endParaRPr lang="en-US" dirty="0">
              <a:solidFill>
                <a:srgbClr val="002060"/>
              </a:solidFill>
              <a:latin typeface="Calibri" pitchFamily="34" charset="0"/>
              <a:cs typeface="Calibri" pitchFamily="34" charset="0"/>
            </a:endParaRPr>
          </a:p>
        </p:txBody>
      </p:sp>
    </p:spTree>
    <p:extLst>
      <p:ext uri="{BB962C8B-B14F-4D97-AF65-F5344CB8AC3E}">
        <p14:creationId xmlns:p14="http://schemas.microsoft.com/office/powerpoint/2010/main" val="14542861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Content Placeholder 14"/>
          <p:cNvGraphicFramePr>
            <a:graphicFrameLocks noGrp="1"/>
          </p:cNvGraphicFramePr>
          <p:nvPr>
            <p:ph idx="1"/>
            <p:extLst>
              <p:ext uri="{D42A27DB-BD31-4B8C-83A1-F6EECF244321}">
                <p14:modId xmlns:p14="http://schemas.microsoft.com/office/powerpoint/2010/main" val="3440253608"/>
              </p:ext>
            </p:extLst>
          </p:nvPr>
        </p:nvGraphicFramePr>
        <p:xfrm>
          <a:off x="470724" y="218365"/>
          <a:ext cx="8304785" cy="58548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511940" y="5425357"/>
            <a:ext cx="282404" cy="282404"/>
          </a:xfrm>
          <a:prstGeom prst="rect">
            <a:avLst/>
          </a:prstGeom>
          <a:solidFill>
            <a:schemeClr val="accent2">
              <a:lumMod val="60000"/>
              <a:lumOff val="40000"/>
            </a:schemeClr>
          </a:solidFill>
        </p:spPr>
        <p:style>
          <a:lnRef idx="2">
            <a:schemeClr val="accent2">
              <a:hueOff val="-623727"/>
              <a:satOff val="-35969"/>
              <a:lumOff val="3698"/>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9" name="TextBox 8"/>
          <p:cNvSpPr txBox="1"/>
          <p:nvPr/>
        </p:nvSpPr>
        <p:spPr>
          <a:xfrm>
            <a:off x="822943" y="4591676"/>
            <a:ext cx="3325091" cy="738664"/>
          </a:xfrm>
          <a:prstGeom prst="rect">
            <a:avLst/>
          </a:prstGeom>
          <a:noFill/>
        </p:spPr>
        <p:txBody>
          <a:bodyPr wrap="square" rtlCol="0">
            <a:spAutoFit/>
          </a:bodyPr>
          <a:lstStyle/>
          <a:p>
            <a:pPr marL="0" lvl="1" algn="just"/>
            <a:r>
              <a:rPr lang="en-US" sz="1400" dirty="0" smtClean="0">
                <a:solidFill>
                  <a:srgbClr val="002060"/>
                </a:solidFill>
                <a:latin typeface="Sylfaen" panose="010A0502050306030303" pitchFamily="18" charset="0"/>
                <a:cs typeface="Calibri" pitchFamily="34" charset="0"/>
              </a:rPr>
              <a:t>Development and implementation of the quality control system according to GMP standards by 2018-2020</a:t>
            </a:r>
          </a:p>
        </p:txBody>
      </p:sp>
      <p:sp>
        <p:nvSpPr>
          <p:cNvPr id="12" name="TextBox 11"/>
          <p:cNvSpPr txBox="1"/>
          <p:nvPr/>
        </p:nvSpPr>
        <p:spPr>
          <a:xfrm>
            <a:off x="5102667" y="5238259"/>
            <a:ext cx="3550722" cy="1007520"/>
          </a:xfrm>
          <a:prstGeom prst="rect">
            <a:avLst/>
          </a:prstGeom>
          <a:noFill/>
        </p:spPr>
        <p:txBody>
          <a:bodyPr wrap="square" rtlCol="0">
            <a:spAutoFit/>
          </a:bodyPr>
          <a:lstStyle/>
          <a:p>
            <a:pPr lvl="0" algn="just">
              <a:lnSpc>
                <a:spcPct val="107000"/>
              </a:lnSpc>
              <a:spcAft>
                <a:spcPts val="0"/>
              </a:spcAft>
            </a:pPr>
            <a:r>
              <a:rPr lang="en-US" sz="1400" dirty="0" smtClean="0">
                <a:solidFill>
                  <a:schemeClr val="accent1">
                    <a:lumMod val="50000"/>
                  </a:schemeClr>
                </a:solidFill>
                <a:latin typeface="Sylfaen" panose="010A0502050306030303" pitchFamily="18" charset="0"/>
              </a:rPr>
              <a:t>Commission Directive </a:t>
            </a:r>
            <a:r>
              <a:rPr lang="ka-GE" sz="1400" dirty="0" smtClean="0">
                <a:solidFill>
                  <a:schemeClr val="accent1">
                    <a:lumMod val="50000"/>
                  </a:schemeClr>
                </a:solidFill>
                <a:latin typeface="Sylfaen" panose="010A0502050306030303" pitchFamily="18" charset="0"/>
              </a:rPr>
              <a:t>2005/62/EC of 30 September 2005</a:t>
            </a:r>
            <a:r>
              <a:rPr lang="en-US" sz="1400" dirty="0" smtClean="0">
                <a:solidFill>
                  <a:schemeClr val="accent1">
                    <a:lumMod val="50000"/>
                  </a:schemeClr>
                </a:solidFill>
                <a:latin typeface="Sylfaen" panose="010A0502050306030303" pitchFamily="18" charset="0"/>
              </a:rPr>
              <a:t>-</a:t>
            </a:r>
            <a:r>
              <a:rPr lang="ka-GE" sz="1400" dirty="0" smtClean="0">
                <a:solidFill>
                  <a:schemeClr val="accent1">
                    <a:lumMod val="50000"/>
                  </a:schemeClr>
                </a:solidFill>
                <a:latin typeface="Sylfaen" panose="010A0502050306030303" pitchFamily="18" charset="0"/>
              </a:rPr>
              <a:t>implementing Directive 2002/98/EC of the European Parliament and of the Council</a:t>
            </a:r>
          </a:p>
        </p:txBody>
      </p:sp>
      <p:sp>
        <p:nvSpPr>
          <p:cNvPr id="13" name="TextBox 12"/>
          <p:cNvSpPr txBox="1"/>
          <p:nvPr/>
        </p:nvSpPr>
        <p:spPr>
          <a:xfrm>
            <a:off x="797921" y="5358224"/>
            <a:ext cx="3325091" cy="738664"/>
          </a:xfrm>
          <a:prstGeom prst="rect">
            <a:avLst/>
          </a:prstGeom>
          <a:noFill/>
        </p:spPr>
        <p:txBody>
          <a:bodyPr wrap="square" rtlCol="0">
            <a:spAutoFit/>
          </a:bodyPr>
          <a:lstStyle/>
          <a:p>
            <a:pPr marL="0" lvl="1">
              <a:buNone/>
            </a:pPr>
            <a:r>
              <a:rPr lang="en-US" sz="1400" dirty="0" smtClean="0">
                <a:solidFill>
                  <a:srgbClr val="002060"/>
                </a:solidFill>
                <a:latin typeface="Sylfaen" panose="010A0502050306030303" pitchFamily="18" charset="0"/>
                <a:cs typeface="Calibri" pitchFamily="34" charset="0"/>
              </a:rPr>
              <a:t>Transition from paid donation practice to a voluntary, non-remunerated donation system by the end of 2020</a:t>
            </a:r>
          </a:p>
        </p:txBody>
      </p:sp>
      <p:sp>
        <p:nvSpPr>
          <p:cNvPr id="16" name="TextBox 15"/>
          <p:cNvSpPr txBox="1"/>
          <p:nvPr/>
        </p:nvSpPr>
        <p:spPr>
          <a:xfrm>
            <a:off x="504965" y="1528554"/>
            <a:ext cx="4039738" cy="1169551"/>
          </a:xfrm>
          <a:prstGeom prst="rect">
            <a:avLst/>
          </a:prstGeom>
          <a:noFill/>
        </p:spPr>
        <p:txBody>
          <a:bodyPr wrap="square" rtlCol="0">
            <a:spAutoFit/>
          </a:bodyPr>
          <a:lstStyle/>
          <a:p>
            <a:r>
              <a:rPr lang="en-US" sz="1400" b="1" dirty="0" smtClean="0">
                <a:solidFill>
                  <a:schemeClr val="bg1"/>
                </a:solidFill>
                <a:latin typeface="Sylfaen" pitchFamily="18" charset="0"/>
                <a:cs typeface="Arial" panose="020B0604020202020204" pitchFamily="34" charset="0"/>
              </a:rPr>
              <a:t>In 2016, a Strategic Plan for the Elimination of Hepatitis C Virus in Georgia has been adopted by the Resolution of the Government of Georgia which incorporates activities blood safety section and envisages:</a:t>
            </a:r>
            <a:endParaRPr lang="en-US" sz="1400" b="1" dirty="0">
              <a:solidFill>
                <a:schemeClr val="bg1"/>
              </a:solidFill>
            </a:endParaRPr>
          </a:p>
        </p:txBody>
      </p:sp>
      <p:sp>
        <p:nvSpPr>
          <p:cNvPr id="1025" name="Rectangle 1"/>
          <p:cNvSpPr>
            <a:spLocks noChangeArrowheads="1"/>
          </p:cNvSpPr>
          <p:nvPr/>
        </p:nvSpPr>
        <p:spPr bwMode="auto">
          <a:xfrm>
            <a:off x="4722124" y="1528501"/>
            <a:ext cx="3971499" cy="11695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1400" b="1" dirty="0" smtClean="0">
                <a:solidFill>
                  <a:schemeClr val="bg1"/>
                </a:solidFill>
                <a:latin typeface="Sylfaen" pitchFamily="18" charset="0"/>
                <a:ea typeface="Times New Roman" pitchFamily="18" charset="0"/>
                <a:cs typeface="Arial" pitchFamily="34" charset="0"/>
              </a:rPr>
              <a:t>In</a:t>
            </a:r>
            <a:r>
              <a:rPr kumimoji="0" lang="en-US" sz="1400" b="1" i="0" u="none" strike="noStrike" cap="none" normalizeH="0" baseline="0" dirty="0" smtClean="0">
                <a:ln>
                  <a:noFill/>
                </a:ln>
                <a:solidFill>
                  <a:schemeClr val="bg1"/>
                </a:solidFill>
                <a:effectLst/>
                <a:latin typeface="Sylfaen" pitchFamily="18" charset="0"/>
                <a:ea typeface="Times New Roman" pitchFamily="18" charset="0"/>
                <a:cs typeface="Arial" pitchFamily="34" charset="0"/>
              </a:rPr>
              <a:t> July 2016 ,the Association Agreement (AA) between the European Union and Georgia fully entered into force under which Georgia undertakes responsibility</a:t>
            </a:r>
            <a:r>
              <a:rPr kumimoji="0" lang="en-US" sz="1400" b="1" i="0" u="none" strike="noStrike" cap="none" normalizeH="0" dirty="0" smtClean="0">
                <a:ln>
                  <a:noFill/>
                </a:ln>
                <a:solidFill>
                  <a:schemeClr val="bg1"/>
                </a:solidFill>
                <a:effectLst/>
                <a:latin typeface="Sylfaen" pitchFamily="18" charset="0"/>
                <a:ea typeface="Times New Roman" pitchFamily="18" charset="0"/>
                <a:cs typeface="Arial" pitchFamily="34" charset="0"/>
              </a:rPr>
              <a:t> to approximate its regulations with the following directives:</a:t>
            </a:r>
            <a:endParaRPr kumimoji="0" lang="en-US" sz="1800" b="1" i="0" u="none" strike="noStrike" cap="none" normalizeH="0" baseline="0" dirty="0" smtClean="0">
              <a:ln>
                <a:noFill/>
              </a:ln>
              <a:solidFill>
                <a:schemeClr val="bg1"/>
              </a:solidFill>
              <a:effectLst/>
              <a:latin typeface="Arial" pitchFamily="34" charset="0"/>
              <a:cs typeface="Arial" pitchFamily="34" charset="0"/>
            </a:endParaRPr>
          </a:p>
        </p:txBody>
      </p:sp>
    </p:spTree>
    <p:extLst>
      <p:ext uri="{BB962C8B-B14F-4D97-AF65-F5344CB8AC3E}">
        <p14:creationId xmlns:p14="http://schemas.microsoft.com/office/powerpoint/2010/main" val="121653374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3628</TotalTime>
  <Words>2517</Words>
  <Application>Microsoft Office PowerPoint</Application>
  <PresentationFormat>On-screen Show (4:3)</PresentationFormat>
  <Paragraphs>234</Paragraphs>
  <Slides>17</Slides>
  <Notes>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17</vt:i4>
      </vt:variant>
    </vt:vector>
  </HeadingPairs>
  <TitlesOfParts>
    <vt:vector size="26" baseType="lpstr">
      <vt:lpstr>Antiqua</vt:lpstr>
      <vt:lpstr>Arial</vt:lpstr>
      <vt:lpstr>Calibri</vt:lpstr>
      <vt:lpstr>Calibri Light</vt:lpstr>
      <vt:lpstr>EUAlbertina-Bold</vt:lpstr>
      <vt:lpstr>Sylfaen</vt:lpstr>
      <vt:lpstr>Times New Roman</vt:lpstr>
      <vt:lpstr>Wingdings</vt:lpstr>
      <vt:lpstr>Office Theme</vt:lpstr>
      <vt:lpstr>PowerPoint Presentation</vt:lpstr>
      <vt:lpstr>Outline</vt:lpstr>
      <vt:lpstr>       Current Status Distribution of Blood Banks in Georgia, 2018 </vt:lpstr>
      <vt:lpstr>State Safe Blood Program</vt:lpstr>
      <vt:lpstr>Statistical Data, 2015-2017  </vt:lpstr>
      <vt:lpstr>Statistical Data, 2015-2017  </vt:lpstr>
      <vt:lpstr>Main Challenges</vt:lpstr>
      <vt:lpstr>Main Challenges</vt:lpstr>
      <vt:lpstr>PowerPoint Presentation</vt:lpstr>
      <vt:lpstr>Current Blood Safety Regulations</vt:lpstr>
      <vt:lpstr>Key discrepancies between EU and current national regulations </vt:lpstr>
      <vt:lpstr>Key discrepancies between EU and current national regulations </vt:lpstr>
      <vt:lpstr>Progress</vt:lpstr>
      <vt:lpstr>Progress</vt:lpstr>
      <vt:lpstr>Progress EU Technical Assistance Tools  </vt:lpstr>
      <vt:lpstr>Areas for Future Intervention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Seroprevalence survey May-August, 2015</dc:title>
  <dc:creator>David</dc:creator>
  <cp:lastModifiedBy>Eter Kipiani</cp:lastModifiedBy>
  <cp:revision>553</cp:revision>
  <cp:lastPrinted>2018-03-02T10:20:43Z</cp:lastPrinted>
  <dcterms:created xsi:type="dcterms:W3CDTF">2016-09-08T13:46:54Z</dcterms:created>
  <dcterms:modified xsi:type="dcterms:W3CDTF">2018-04-16T09:15:09Z</dcterms:modified>
</cp:coreProperties>
</file>